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22"/>
  </p:notesMasterIdLst>
  <p:handoutMasterIdLst>
    <p:handoutMasterId r:id="rId23"/>
  </p:handoutMasterIdLst>
  <p:sldIdLst>
    <p:sldId id="312" r:id="rId5"/>
    <p:sldId id="281" r:id="rId6"/>
    <p:sldId id="304" r:id="rId7"/>
    <p:sldId id="315" r:id="rId8"/>
    <p:sldId id="319" r:id="rId9"/>
    <p:sldId id="282" r:id="rId10"/>
    <p:sldId id="297" r:id="rId11"/>
    <p:sldId id="314" r:id="rId12"/>
    <p:sldId id="323" r:id="rId13"/>
    <p:sldId id="317" r:id="rId14"/>
    <p:sldId id="335" r:id="rId15"/>
    <p:sldId id="326" r:id="rId16"/>
    <p:sldId id="321" r:id="rId17"/>
    <p:sldId id="327" r:id="rId18"/>
    <p:sldId id="318" r:id="rId19"/>
    <p:sldId id="336" r:id="rId20"/>
    <p:sldId id="334" r:id="rId21"/>
  </p:sldIdLst>
  <p:sldSz cx="12192000" cy="6858000"/>
  <p:notesSz cx="13716000" cy="24384000"/>
  <p:defaultTextStyle>
    <a:defPPr rtl="0">
      <a:defRPr lang="pt-BR"/>
    </a:defPPr>
    <a:lvl1pPr marL="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6B6B6B"/>
    <a:srgbClr val="DF8C8C"/>
    <a:srgbClr val="868686"/>
    <a:srgbClr val="3B3B3B"/>
    <a:srgbClr val="FDFBF6"/>
    <a:srgbClr val="AAC4E9"/>
    <a:srgbClr val="F5CDCE"/>
    <a:srgbClr val="D4D593"/>
    <a:srgbClr val="E6F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B806A-081C-A550-EBA9-D6329DE151B6}" v="803" dt="2025-11-14T17:11:49.550"/>
    <p1510:client id="{7F76DDA6-E628-9C37-BFD8-6605E3B9E3A6}" v="172" dt="2025-11-14T12:50:57.513"/>
    <p1510:client id="{8797270D-67A1-4877-AE1D-1AC28D638499}" v="222" dt="2025-11-14T19:00:53.267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5DB32ED1-F310-4D41-8674-6BB1DBCD8C01}" type="datetimeyyyy">
              <a:rPr lang="pt-BR" smtClean="0"/>
              <a:t>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20BD0AB-C59E-4A46-83D3-F07787446B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pt-BR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14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753E5-BA55-9EB7-772E-36B0D54DC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65A51C23-9449-C01B-590C-74B64E56F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77A57919-3018-7381-834A-D8C42FA52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393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136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535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D56A4-D14D-8589-3FBA-A8C9817D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91322F8-94BA-374C-46DC-3012CAC323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183B19B-C286-0ECA-1868-ECEE8C2C5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800" i="1" baseline="0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A análise revela um potencial de aumento de receita de </a:t>
            </a:r>
            <a:r>
              <a:rPr lang="pt-BR" sz="800" b="1" i="1" baseline="0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+R$ 8,6 Milhões</a:t>
            </a:r>
            <a:r>
              <a:rPr lang="pt-BR" sz="800" i="1" baseline="0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 ao elevar acomodações de alta ocupação no passado para "Alta Performance" no bairro de Bedford-</a:t>
            </a:r>
            <a:r>
              <a:rPr lang="pt-BR" sz="800" i="1" baseline="0" err="1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Stuyvesant</a:t>
            </a:r>
            <a:r>
              <a:rPr lang="pt-BR" sz="800" i="1" baseline="0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. O aumento da receita pode ser maior ao aumentar a demanda para regiões que apresentaram média ocupação </a:t>
            </a:r>
            <a:r>
              <a:rPr lang="pt-BR" sz="800" i="1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no passado e estão com demanda abaixo da média.</a:t>
            </a:r>
            <a:r>
              <a:rPr lang="pt-BR" sz="800" i="1" baseline="0">
                <a:solidFill>
                  <a:srgbClr val="424242"/>
                </a:solidFill>
                <a:latin typeface="Arial"/>
                <a:ea typeface="Segoe UI"/>
                <a:cs typeface="Segoe UI"/>
              </a:rPr>
              <a:t> Para capturar esse valor, as estratégias devem focar em duas alavancas principais:)</a:t>
            </a:r>
            <a:endParaRPr lang="en-US" sz="800">
              <a:solidFill>
                <a:srgbClr val="595959"/>
              </a:solidFill>
              <a:latin typeface="Arial"/>
              <a:ea typeface="Segoe UI"/>
              <a:cs typeface="Segoe UI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702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AD7B9-39B3-9A03-9FB0-BADB8C25F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7DE3835B-36DA-BBFC-F823-C38E36C16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7A9F834-BD1E-7AC4-AB26-BEAD4AACA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90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01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m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tx2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pt-BR"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/>
          </a:p>
        </p:txBody>
      </p:sp>
      <p:sp>
        <p:nvSpPr>
          <p:cNvPr id="10" name="Forma Livre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30" name="Imagem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Texto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pt-BR" sz="1800"/>
            </a:lvl1pPr>
          </a:lstStyle>
          <a:p>
            <a:pPr rtl="0"/>
            <a:r>
              <a:rPr lang="pt-BR"/>
              <a:t>Clique para adicionar um subtítulo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pt-BR" sz="1800"/>
            </a:lvl1pPr>
            <a:lvl2pPr>
              <a:defRPr lang="pt-BR" sz="1800"/>
            </a:lvl2pPr>
            <a:lvl3pPr>
              <a:defRPr lang="pt-BR" sz="1800"/>
            </a:lvl3pPr>
            <a:lvl4pPr>
              <a:defRPr lang="pt-BR" sz="1800"/>
            </a:lvl4pPr>
            <a:lvl5pPr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0" name="Espaço Reservado para o Número do Slide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Elemento gráfico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 b="1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9" name="Forma Livre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6" name="Espaço Reservado para Conteúdo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Conteúdo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7" name="Espaço Reservado para o Número do Slide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pic>
        <p:nvPicPr>
          <p:cNvPr id="43" name="Elemento gráfico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Elemento gráfico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m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4" name="Espaço Reservado para Conteúdo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6" name="Espaço Reservado para o Número do Slide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cha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pt-BR" sz="24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adicionar um subtítulo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pt-BR"/>
            </a:def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pt-BR" sz="3200"/>
            </a:lvl1pPr>
            <a:lvl2pPr>
              <a:defRPr lang="pt-BR" sz="2800"/>
            </a:lvl2pPr>
            <a:lvl3pPr>
              <a:defRPr lang="pt-BR" sz="2400"/>
            </a:lvl3pPr>
            <a:lvl4pPr>
              <a:defRPr lang="pt-BR" sz="2000"/>
            </a:lvl4pPr>
            <a:lvl5pPr>
              <a:defRPr lang="pt-BR" sz="2000"/>
            </a:lvl5pPr>
            <a:lvl6pPr>
              <a:defRPr lang="pt-BR" sz="2000"/>
            </a:lvl6pPr>
            <a:lvl7pPr>
              <a:defRPr lang="pt-BR" sz="2000"/>
            </a:lvl7pPr>
            <a:lvl8pPr>
              <a:defRPr lang="pt-BR" sz="2000"/>
            </a:lvl8pPr>
            <a:lvl9pPr>
              <a:defRPr lang="pt-BR" sz="2000"/>
            </a:lvl9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pt-BR" sz="32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pt-BR">
                <a:latin typeface="+mn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pt-BR" sz="1600"/>
            </a:lvl1pPr>
            <a:lvl2pPr marL="457200" indent="0">
              <a:buNone/>
              <a:defRPr lang="pt-BR" sz="1400"/>
            </a:lvl2pPr>
            <a:lvl3pPr marL="914400" indent="0">
              <a:buNone/>
              <a:defRPr lang="pt-BR" sz="1200"/>
            </a:lvl3pPr>
            <a:lvl4pPr marL="1371600" indent="0">
              <a:buNone/>
              <a:defRPr lang="pt-BR" sz="1000"/>
            </a:lvl4pPr>
            <a:lvl5pPr marL="1828800" indent="0">
              <a:buNone/>
              <a:defRPr lang="pt-BR" sz="1000"/>
            </a:lvl5pPr>
            <a:lvl6pPr marL="2286000" indent="0">
              <a:buNone/>
              <a:defRPr lang="pt-BR" sz="1000"/>
            </a:lvl6pPr>
            <a:lvl7pPr marL="2743200" indent="0">
              <a:buNone/>
              <a:defRPr lang="pt-BR" sz="1000"/>
            </a:lvl7pPr>
            <a:lvl8pPr marL="3200400" indent="0">
              <a:buNone/>
              <a:defRPr lang="pt-BR" sz="1000"/>
            </a:lvl8pPr>
            <a:lvl9pPr marL="3657600" indent="0">
              <a:buNone/>
              <a:defRPr lang="pt-BR" sz="10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pt-BR" sz="2800"/>
            </a:lvl1pPr>
            <a:lvl2pPr marL="457200" indent="0">
              <a:buNone/>
              <a:defRPr lang="pt-BR" sz="2800"/>
            </a:lvl2pPr>
            <a:lvl3pPr marL="914400" indent="0">
              <a:buNone/>
              <a:defRPr lang="pt-BR" sz="2400"/>
            </a:lvl3pPr>
            <a:lvl4pPr marL="1371600" indent="0">
              <a:buNone/>
              <a:defRPr lang="pt-BR" sz="2000"/>
            </a:lvl4pPr>
            <a:lvl5pPr marL="1828800" indent="0">
              <a:buNone/>
              <a:defRPr lang="pt-BR" sz="2000"/>
            </a:lvl5pPr>
            <a:lvl6pPr marL="2286000" indent="0">
              <a:buNone/>
              <a:defRPr lang="pt-BR" sz="2000"/>
            </a:lvl6pPr>
            <a:lvl7pPr marL="2743200" indent="0">
              <a:buNone/>
              <a:defRPr lang="pt-BR" sz="2000"/>
            </a:lvl7pPr>
            <a:lvl8pPr marL="3200400" indent="0">
              <a:buNone/>
              <a:defRPr lang="pt-BR" sz="2000"/>
            </a:lvl8pPr>
            <a:lvl9pPr marL="3657600" indent="0">
              <a:buNone/>
              <a:defRPr lang="pt-BR" sz="2000"/>
            </a:lvl9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orma Livre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8" name="Forma Livre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orma Livre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sp>
          <p:nvSpPr>
            <p:cNvPr id="11" name="Forma Livre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14" name="Imagem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>
                <a:solidFill>
                  <a:srgbClr val="6B6B6B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pt-BR" sz="2400">
                <a:solidFill>
                  <a:schemeClr val="tx1"/>
                </a:solidFill>
              </a:defRPr>
            </a:lvl1pPr>
            <a:lvl2pPr marL="347472">
              <a:lnSpc>
                <a:spcPct val="150000"/>
              </a:lnSpc>
              <a:spcBef>
                <a:spcPts val="0"/>
              </a:spcBef>
              <a:defRPr lang="pt-BR" sz="2000">
                <a:solidFill>
                  <a:schemeClr val="tx1"/>
                </a:solidFill>
              </a:defRPr>
            </a:lvl2pPr>
            <a:lvl3pPr marL="685800">
              <a:lnSpc>
                <a:spcPct val="150000"/>
              </a:lnSpc>
              <a:spcBef>
                <a:spcPts val="0"/>
              </a:spcBef>
              <a:defRPr lang="pt-BR" sz="1800">
                <a:solidFill>
                  <a:schemeClr val="tx1"/>
                </a:solidFill>
              </a:defRPr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orma livre: Forma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/>
            </a:p>
          </p:txBody>
        </p:sp>
        <p:sp>
          <p:nvSpPr>
            <p:cNvPr id="15" name="Forma livre: Forma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Imagem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pt-BR" sz="3600" b="1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 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/>
          </a:p>
        </p:txBody>
      </p:sp>
      <p:sp>
        <p:nvSpPr>
          <p:cNvPr id="36" name="Forma Livre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Forma Livre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lvl="0" algn="ctr" rtl="0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o texto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52" name="Espaço Reservado para Imagem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m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9" name="Forma Livre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31" name="Forma Livre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33" name="Imagem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pt-BR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pt-BR" sz="1800"/>
            </a:lvl1pPr>
            <a:lvl2pPr>
              <a:spcBef>
                <a:spcPts val="1000"/>
              </a:spcBef>
              <a:defRPr lang="pt-BR" sz="1800"/>
            </a:lvl2pPr>
            <a:lvl3pPr>
              <a:spcBef>
                <a:spcPts val="1000"/>
              </a:spcBef>
              <a:defRPr lang="pt-BR" sz="1800"/>
            </a:lvl3pPr>
            <a:lvl4pPr>
              <a:spcBef>
                <a:spcPts val="1000"/>
              </a:spcBef>
              <a:defRPr lang="pt-BR" sz="1800"/>
            </a:lvl4pPr>
            <a:lvl5pPr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8" name="Espaço Reservado para o Número do Slide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1" name="Imagem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pic>
        <p:nvPicPr>
          <p:cNvPr id="13" name="Imagem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7" name="Imagem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pic>
        <p:nvPicPr>
          <p:cNvPr id="19" name="Imagem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Espaço Reservado para o Número do Slide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orma Livre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Forma Livre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</a:lstStyle>
          <a:p>
            <a:pPr lvl="0" rtl="0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Título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9" name="Espaço Reservado para o Número do Slide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marL="283464" indent="-283464">
              <a:spcBef>
                <a:spcPts val="1000"/>
              </a:spcBef>
              <a:defRPr lang="pt-BR" sz="1800"/>
            </a:lvl2pPr>
            <a:lvl3pPr marL="283464" indent="-283464">
              <a:spcBef>
                <a:spcPts val="1000"/>
              </a:spcBef>
              <a:defRPr lang="pt-BR" sz="1800"/>
            </a:lvl3pPr>
            <a:lvl4pPr marL="283464" indent="-283464">
              <a:spcBef>
                <a:spcPts val="1000"/>
              </a:spcBef>
              <a:defRPr lang="pt-BR" sz="1800"/>
            </a:lvl4pPr>
            <a:lvl5pPr marL="283464"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5" name="Espaço Reservado para Conteúdo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marL="283464" indent="-283464">
              <a:spcBef>
                <a:spcPts val="1000"/>
              </a:spcBef>
              <a:defRPr lang="pt-BR" sz="1800"/>
            </a:lvl2pPr>
            <a:lvl3pPr marL="283464" indent="-283464">
              <a:spcBef>
                <a:spcPts val="1000"/>
              </a:spcBef>
              <a:defRPr lang="pt-BR" sz="1800"/>
            </a:lvl3pPr>
            <a:lvl4pPr marL="283464" indent="-283464">
              <a:spcBef>
                <a:spcPts val="1000"/>
              </a:spcBef>
              <a:defRPr lang="pt-BR" sz="1800"/>
            </a:lvl4pPr>
            <a:lvl5pPr marL="283464"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sz="45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sz="16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pt-BR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pt-BR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pt-BR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pt-BR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pt-BR" sz="1800"/>
            </a:lvl4pPr>
            <a:lvl5pPr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pt-BR" sz="1800"/>
            </a:lvl1pPr>
            <a:lvl2pPr indent="-283464">
              <a:spcBef>
                <a:spcPts val="1000"/>
              </a:spcBef>
              <a:defRPr lang="pt-BR" sz="1800"/>
            </a:lvl2pPr>
            <a:lvl3pPr indent="-283464">
              <a:spcBef>
                <a:spcPts val="1000"/>
              </a:spcBef>
              <a:defRPr lang="pt-BR" sz="1800"/>
            </a:lvl3pPr>
            <a:lvl4pPr indent="-283464">
              <a:spcBef>
                <a:spcPts val="1000"/>
              </a:spcBef>
              <a:defRPr lang="pt-BR" sz="1800"/>
            </a:lvl4pPr>
            <a:lvl5pPr indent="-283464">
              <a:spcBef>
                <a:spcPts val="10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pt-BR" sz="1800"/>
            </a:lvl1pPr>
          </a:lstStyle>
          <a:p>
            <a:pPr lvl="0" rtl="0"/>
            <a:r>
              <a:rPr lang="pt-BR"/>
              <a:t>Clique para adicionar uma imagem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orma livre: Forma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/>
            </a:p>
          </p:txBody>
        </p:sp>
        <p:sp>
          <p:nvSpPr>
            <p:cNvPr id="21" name="Forma livre: Forma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Forma livre: Forma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</a:lstStyle>
            <a:p>
              <a:pPr lvl="0" rtl="0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3" name="Imagem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</p:grpSp>
      <p:sp>
        <p:nvSpPr>
          <p:cNvPr id="44" name="Espaço Reservado para o Número do Slide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vre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6" name="Imagem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4" name="Forma Livre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orma Livre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pt-BR" sz="3600" b="1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pt-BR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pt-BR" sz="2400"/>
            </a:lvl3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pt-BR" sz="18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0" name="Espaço Reservado para o Número do Slide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pt-BR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pt-BR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pt-BR" smtClean="0"/>
              <a:pPr rtl="0"/>
              <a:t>‹nº›</a:t>
            </a:fld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pt-BR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pt-BR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726" y="803548"/>
            <a:ext cx="7268547" cy="3831221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sz="6600" cap="none" noProof="0" err="1">
                <a:solidFill>
                  <a:srgbClr val="3B3B3B"/>
                </a:solidFill>
                <a:latin typeface="Bahnschrift Semi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Airbnb</a:t>
            </a:r>
            <a:r>
              <a:rPr lang="pt-BR" sz="6600" cap="none" noProof="0">
                <a:solidFill>
                  <a:srgbClr val="3B3B3B"/>
                </a:solidFill>
                <a:latin typeface="Bahnschrift Semi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Nova York</a:t>
            </a:r>
            <a:br>
              <a:rPr lang="pt-BR" cap="none" noProof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pt-BR" sz="24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Análise de rentabilidade</a:t>
            </a:r>
            <a:endParaRPr lang="pt-BR" sz="2400" b="0" noProof="0">
              <a:solidFill>
                <a:schemeClr val="tx1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B8EABF2-B84E-4F88-9F2D-E2E822B04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1493" y="6346945"/>
            <a:ext cx="1085655" cy="3524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D0C0487-D57B-4885-9480-4A54623953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7207" y="6349689"/>
            <a:ext cx="2181138" cy="34974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291A91E-BAC9-400A-B3C7-EC0ED2E78FF8}"/>
              </a:ext>
            </a:extLst>
          </p:cNvPr>
          <p:cNvSpPr txBox="1"/>
          <p:nvPr/>
        </p:nvSpPr>
        <p:spPr>
          <a:xfrm>
            <a:off x="4561493" y="0"/>
            <a:ext cx="3251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 panose="020B0502040204020203" pitchFamily="34" charset="0"/>
              </a:rPr>
              <a:t>Gabrielle Rosa e Nayara Ramos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0F7F96E8-151E-49C5-BB9E-29E153143C00}"/>
              </a:ext>
            </a:extLst>
          </p:cNvPr>
          <p:cNvSpPr txBox="1"/>
          <p:nvPr/>
        </p:nvSpPr>
        <p:spPr>
          <a:xfrm>
            <a:off x="1799865" y="875541"/>
            <a:ext cx="89061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Hosts de alta performance entre 3 e 5 anos de experiência maior faturamento</a:t>
            </a:r>
            <a:endParaRPr lang="pt-BR" sz="4400" noProof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FB85C36-5680-47ED-BF2F-BF0A3BEE2B54}"/>
              </a:ext>
            </a:extLst>
          </p:cNvPr>
          <p:cNvSpPr txBox="1"/>
          <p:nvPr/>
        </p:nvSpPr>
        <p:spPr>
          <a:xfrm>
            <a:off x="1573363" y="6951420"/>
            <a:ext cx="3998738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Quanto maior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pt-BR" sz="2000" b="1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nota de localização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maior é a </a:t>
            </a:r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taxa de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ocupação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B11D4AB-4078-41D0-B069-FC9DD1E69A22}"/>
              </a:ext>
            </a:extLst>
          </p:cNvPr>
          <p:cNvSpPr txBox="1"/>
          <p:nvPr/>
        </p:nvSpPr>
        <p:spPr>
          <a:xfrm>
            <a:off x="5625788" y="-1252625"/>
            <a:ext cx="4467446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00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Existe uma leve tendência de ocupação </a:t>
            </a:r>
            <a:r>
              <a:rPr lang="pt-BR" sz="2000" b="1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maior quando o preço é mais</a:t>
            </a:r>
            <a:r>
              <a:rPr lang="pt-BR" sz="200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baixo</a:t>
            </a:r>
            <a:endParaRPr lang="pt-BR" sz="2000" b="1">
              <a:solidFill>
                <a:schemeClr val="accent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043286-B5C2-43B6-8DAF-8493F6E6FC33}"/>
              </a:ext>
            </a:extLst>
          </p:cNvPr>
          <p:cNvSpPr txBox="1"/>
          <p:nvPr/>
        </p:nvSpPr>
        <p:spPr>
          <a:xfrm>
            <a:off x="2348917" y="2782752"/>
            <a:ext cx="2953566" cy="26776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400" noProof="0" err="1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Superhosts</a:t>
            </a:r>
            <a:r>
              <a:rPr lang="pt-BR" sz="24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entre 3 e 5 anos de plataforma têm uma receita média de </a:t>
            </a:r>
            <a:r>
              <a:rPr lang="pt-BR" sz="24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173% acima da média geral </a:t>
            </a:r>
            <a:r>
              <a:rPr lang="pt-BR" sz="24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</a:t>
            </a:r>
            <a:r>
              <a:rPr lang="pt-BR" sz="2400" noProof="0" err="1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superhosts</a:t>
            </a:r>
            <a:endParaRPr lang="pt-BR" sz="2400" noProof="0">
              <a:solidFill>
                <a:schemeClr val="accent4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67E612A-40ED-4128-844B-CDE24FADB176}"/>
              </a:ext>
            </a:extLst>
          </p:cNvPr>
          <p:cNvSpPr/>
          <p:nvPr/>
        </p:nvSpPr>
        <p:spPr>
          <a:xfrm>
            <a:off x="-452926" y="6977640"/>
            <a:ext cx="12804112" cy="33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75C06BA-D101-4D7C-B931-C8E07B752CB4}"/>
              </a:ext>
            </a:extLst>
          </p:cNvPr>
          <p:cNvSpPr/>
          <p:nvPr/>
        </p:nvSpPr>
        <p:spPr>
          <a:xfrm>
            <a:off x="11676696" y="0"/>
            <a:ext cx="52552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2" name="Picture 1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5E60FA45-49AD-62D5-4D74-D0BAB644C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26" y="2300850"/>
            <a:ext cx="6850750" cy="3628315"/>
          </a:xfrm>
          <a:prstGeom prst="rect">
            <a:avLst/>
          </a:prstGeom>
          <a:ln>
            <a:noFill/>
          </a:ln>
          <a:effectLst>
            <a:outerShdw blurRad="292100" dist="139700" dir="7860000" algn="tl" rotWithShape="0">
              <a:srgbClr val="333333">
                <a:alpha val="2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1619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059E-1FFD-FB3A-A09E-285474D58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>
            <a:extLst>
              <a:ext uri="{FF2B5EF4-FFF2-40B4-BE49-F238E27FC236}">
                <a16:creationId xmlns:a16="http://schemas.microsoft.com/office/drawing/2014/main" id="{3B78C40D-162F-0717-70E4-BA6DBA42727D}"/>
              </a:ext>
            </a:extLst>
          </p:cNvPr>
          <p:cNvSpPr txBox="1"/>
          <p:nvPr/>
        </p:nvSpPr>
        <p:spPr>
          <a:xfrm>
            <a:off x="1799865" y="875541"/>
            <a:ext cx="8906141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Hosts de alta performance entre 3 e 5 anos de experiência maior faturamento</a:t>
            </a:r>
            <a:endParaRPr lang="pt-BR" sz="4400" noProof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9858FBB-9E01-5F37-7E70-540D5B3B98A1}"/>
              </a:ext>
            </a:extLst>
          </p:cNvPr>
          <p:cNvSpPr txBox="1"/>
          <p:nvPr/>
        </p:nvSpPr>
        <p:spPr>
          <a:xfrm>
            <a:off x="1573363" y="6951420"/>
            <a:ext cx="3998738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Quanto maior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pt-BR" sz="2000" b="1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nota de localização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maior é a </a:t>
            </a:r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taxa de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ocupação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326BE7-9603-0565-7F8D-DDE5B4F71858}"/>
              </a:ext>
            </a:extLst>
          </p:cNvPr>
          <p:cNvSpPr txBox="1"/>
          <p:nvPr/>
        </p:nvSpPr>
        <p:spPr>
          <a:xfrm>
            <a:off x="5625788" y="-1252625"/>
            <a:ext cx="4467446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00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Existe uma leve tendência de ocupação </a:t>
            </a:r>
            <a:r>
              <a:rPr lang="pt-BR" sz="2000" b="1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maior quando o preço é mais</a:t>
            </a:r>
            <a:r>
              <a:rPr lang="pt-BR" sz="200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baixo</a:t>
            </a:r>
            <a:endParaRPr lang="pt-BR" sz="2000" b="1">
              <a:solidFill>
                <a:schemeClr val="accent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407584C-BB2F-D77A-AF47-D9C89CBF5175}"/>
              </a:ext>
            </a:extLst>
          </p:cNvPr>
          <p:cNvSpPr txBox="1"/>
          <p:nvPr/>
        </p:nvSpPr>
        <p:spPr>
          <a:xfrm>
            <a:off x="2348917" y="2782752"/>
            <a:ext cx="2953566" cy="2677656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400" noProof="0" err="1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Superhosts</a:t>
            </a:r>
            <a:r>
              <a:rPr lang="pt-BR" sz="24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entre 3 e 5 anos de plataforma têm uma receita média de </a:t>
            </a:r>
            <a:r>
              <a:rPr lang="pt-BR" sz="24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173% acima da média geral </a:t>
            </a:r>
            <a:r>
              <a:rPr lang="pt-BR" sz="24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 </a:t>
            </a:r>
            <a:r>
              <a:rPr lang="pt-BR" sz="2400" noProof="0" err="1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superhosts</a:t>
            </a:r>
            <a:endParaRPr lang="pt-BR" sz="2400" noProof="0">
              <a:solidFill>
                <a:schemeClr val="accent4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FDE4E8E-DA2B-78C5-C007-E3B2E90F3E07}"/>
              </a:ext>
            </a:extLst>
          </p:cNvPr>
          <p:cNvSpPr/>
          <p:nvPr/>
        </p:nvSpPr>
        <p:spPr>
          <a:xfrm>
            <a:off x="-452926" y="6977640"/>
            <a:ext cx="12804112" cy="3375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5629A71-865A-81B5-5723-AD0470739CCB}"/>
              </a:ext>
            </a:extLst>
          </p:cNvPr>
          <p:cNvSpPr/>
          <p:nvPr/>
        </p:nvSpPr>
        <p:spPr>
          <a:xfrm>
            <a:off x="11676696" y="0"/>
            <a:ext cx="52552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3" name="Picture 2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5FDE3B16-8905-942A-24B9-0A79F3C20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96" y="2778522"/>
            <a:ext cx="4940064" cy="2672972"/>
          </a:xfrm>
          <a:prstGeom prst="rect">
            <a:avLst/>
          </a:prstGeom>
          <a:ln>
            <a:noFill/>
          </a:ln>
          <a:effectLst>
            <a:outerShdw blurRad="292100" dist="139700" dir="7860000" algn="tl" rotWithShape="0">
              <a:srgbClr val="333333">
                <a:alpha val="2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267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8EA6A0-9411-4D51-8C04-154F6B9942AE}"/>
              </a:ext>
            </a:extLst>
          </p:cNvPr>
          <p:cNvSpPr txBox="1"/>
          <p:nvPr/>
        </p:nvSpPr>
        <p:spPr>
          <a:xfrm>
            <a:off x="663526" y="2249058"/>
            <a:ext cx="626802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Como os gráficos podem contribuir para o </a:t>
            </a:r>
            <a:r>
              <a:rPr lang="pt-BR" sz="4400" b="1" noProof="0">
                <a:solidFill>
                  <a:schemeClr val="accent6"/>
                </a:solidFill>
                <a:latin typeface="Bahnschrift SemiCondensed" panose="020B0502040204020203" pitchFamily="34" charset="0"/>
              </a:rPr>
              <a:t>aumento do faturamento</a:t>
            </a: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?</a:t>
            </a:r>
            <a:endParaRPr lang="pt-BR" sz="4400" noProof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85E349-790E-4AC5-82F0-520CD4AC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3140" t="13257" r="-13140" b="33818"/>
          <a:stretch/>
        </p:blipFill>
        <p:spPr>
          <a:xfrm>
            <a:off x="7873235" y="-101469"/>
            <a:ext cx="11712474" cy="61988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B9868FE-2BF2-4649-B2C9-78B1227151E0}"/>
              </a:ext>
            </a:extLst>
          </p:cNvPr>
          <p:cNvSpPr/>
          <p:nvPr/>
        </p:nvSpPr>
        <p:spPr>
          <a:xfrm>
            <a:off x="12303163" y="0"/>
            <a:ext cx="32297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665123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B404E27-85C0-40EE-A70B-FC0E916EED13}"/>
              </a:ext>
            </a:extLst>
          </p:cNvPr>
          <p:cNvSpPr txBox="1"/>
          <p:nvPr/>
        </p:nvSpPr>
        <p:spPr>
          <a:xfrm>
            <a:off x="1984479" y="872829"/>
            <a:ext cx="8753430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Procurando oportunidades de negócio</a:t>
            </a:r>
            <a:endParaRPr lang="pt-BR" sz="4400" noProof="0">
              <a:solidFill>
                <a:srgbClr val="6B6B6B"/>
              </a:solidFill>
            </a:endParaRPr>
          </a:p>
        </p:txBody>
      </p:sp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F0C9D3A-FCF0-24C5-E64A-EAE0E1A45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5" b="-228"/>
          <a:stretch>
            <a:fillRect/>
          </a:stretch>
        </p:blipFill>
        <p:spPr>
          <a:xfrm>
            <a:off x="2059612" y="2354239"/>
            <a:ext cx="8695960" cy="5015578"/>
          </a:xfrm>
          <a:prstGeom prst="rect">
            <a:avLst/>
          </a:prstGeom>
        </p:spPr>
      </p:pic>
      <p:pic>
        <p:nvPicPr>
          <p:cNvPr id="20" name="Picture 1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B09DC4E-B417-8604-02D1-E04CF5A547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76"/>
          <a:stretch>
            <a:fillRect/>
          </a:stretch>
        </p:blipFill>
        <p:spPr>
          <a:xfrm>
            <a:off x="2059612" y="2354238"/>
            <a:ext cx="8695960" cy="5004180"/>
          </a:xfrm>
          <a:prstGeom prst="rect">
            <a:avLst/>
          </a:prstGeom>
        </p:spPr>
      </p:pic>
      <p:pic>
        <p:nvPicPr>
          <p:cNvPr id="21" name="Picture 2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84C48C2-9B8E-1252-CF36-1CE6E0018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618" y="3289715"/>
            <a:ext cx="3926754" cy="1370038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8100000" algn="tl" rotWithShape="0">
              <a:srgbClr val="333333">
                <a:alpha val="4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C8F298-80DF-4301-B863-7CFDB645C712}"/>
              </a:ext>
            </a:extLst>
          </p:cNvPr>
          <p:cNvSpPr txBox="1"/>
          <p:nvPr/>
        </p:nvSpPr>
        <p:spPr>
          <a:xfrm>
            <a:off x="1161030" y="2415067"/>
            <a:ext cx="439693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Bedford-</a:t>
            </a:r>
            <a:r>
              <a:rPr lang="pt-BR" sz="2800" noProof="0" err="1">
                <a:solidFill>
                  <a:srgbClr val="6B6B6B"/>
                </a:solidFill>
                <a:latin typeface="Bahnschrift SemiCondensed" panose="020B0502040204020203" pitchFamily="34" charset="0"/>
              </a:rPr>
              <a:t>Stuyvesant</a:t>
            </a:r>
            <a:r>
              <a:rPr lang="pt-BR" sz="2800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 tem hospedagens que estavam muito ocupadas na temporada anterior mas estão sendo pouco buscados para os próximos 12 meses</a:t>
            </a:r>
            <a:endParaRPr lang="pt-BR" sz="2800" noProof="0">
              <a:solidFill>
                <a:srgbClr val="6B6B6B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6E38B3F-C3AD-4197-9B14-0D7466F21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23" t="26181" r="5269" b="7047"/>
          <a:stretch/>
        </p:blipFill>
        <p:spPr>
          <a:xfrm>
            <a:off x="7432891" y="1100413"/>
            <a:ext cx="3380492" cy="4498552"/>
          </a:xfrm>
          <a:prstGeom prst="rect">
            <a:avLst/>
          </a:prstGeom>
        </p:spPr>
      </p:pic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1B9B00-DE59-6E0F-B31E-156AA757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31" r="231" b="51325"/>
          <a:stretch>
            <a:fillRect/>
          </a:stretch>
        </p:blipFill>
        <p:spPr>
          <a:xfrm>
            <a:off x="1161567" y="1112572"/>
            <a:ext cx="3958157" cy="666873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292100" dist="139700" dir="8100000" algn="tl" rotWithShape="0">
              <a:srgbClr val="333333">
                <a:alpha val="42000"/>
              </a:srgbClr>
            </a:outerShdw>
          </a:effectLst>
        </p:spPr>
      </p:pic>
      <p:pic>
        <p:nvPicPr>
          <p:cNvPr id="5" name="Picture 4" descr="A number with black text&#10;&#10;AI-generated content may be incorrect.">
            <a:extLst>
              <a:ext uri="{FF2B5EF4-FFF2-40B4-BE49-F238E27FC236}">
                <a16:creationId xmlns:a16="http://schemas.microsoft.com/office/drawing/2014/main" id="{2FB42122-A497-B476-3866-179506985A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17" t="2723" r="-870" b="-1493"/>
          <a:stretch>
            <a:fillRect/>
          </a:stretch>
        </p:blipFill>
        <p:spPr>
          <a:xfrm>
            <a:off x="5893701" y="1112572"/>
            <a:ext cx="1257301" cy="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6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>
            <a:extLst>
              <a:ext uri="{FF2B5EF4-FFF2-40B4-BE49-F238E27FC236}">
                <a16:creationId xmlns:a16="http://schemas.microsoft.com/office/drawing/2014/main" id="{0778C3E6-6E67-4D17-8F90-C7EAE19FAFAA}"/>
              </a:ext>
            </a:extLst>
          </p:cNvPr>
          <p:cNvSpPr txBox="1"/>
          <p:nvPr/>
        </p:nvSpPr>
        <p:spPr>
          <a:xfrm>
            <a:off x="2310219" y="705443"/>
            <a:ext cx="8278373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4400" noProof="0">
                <a:solidFill>
                  <a:srgbClr val="6B6B6B"/>
                </a:solidFill>
                <a:latin typeface="Bahnschrift SemiCondensed"/>
              </a:rPr>
              <a:t>Que tipo de hospedagens são essas?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6EB115F-678C-44C3-9604-11105F0A0BBF}"/>
              </a:ext>
            </a:extLst>
          </p:cNvPr>
          <p:cNvSpPr txBox="1"/>
          <p:nvPr/>
        </p:nvSpPr>
        <p:spPr>
          <a:xfrm>
            <a:off x="3454523" y="1754482"/>
            <a:ext cx="151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Curta duração</a:t>
            </a:r>
            <a:endParaRPr lang="pt-BR" noProof="0">
              <a:solidFill>
                <a:srgbClr val="6B6B6B"/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B4EF2E0-2524-4AC4-8DF5-19A109DC8144}"/>
              </a:ext>
            </a:extLst>
          </p:cNvPr>
          <p:cNvSpPr txBox="1"/>
          <p:nvPr/>
        </p:nvSpPr>
        <p:spPr>
          <a:xfrm>
            <a:off x="7535112" y="1754482"/>
            <a:ext cx="1510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Longa duração</a:t>
            </a:r>
            <a:endParaRPr lang="pt-BR" noProof="0">
              <a:solidFill>
                <a:srgbClr val="6B6B6B"/>
              </a:solidFill>
            </a:endParaRPr>
          </a:p>
        </p:txBody>
      </p:sp>
      <p:pic>
        <p:nvPicPr>
          <p:cNvPr id="6" name="Picture 5" descr="A screenshot of a graph&#10;&#10;AI-generated content may be incorrect.">
            <a:extLst>
              <a:ext uri="{FF2B5EF4-FFF2-40B4-BE49-F238E27FC236}">
                <a16:creationId xmlns:a16="http://schemas.microsoft.com/office/drawing/2014/main" id="{747DEB4D-F85B-D247-AF7C-1E1E1B398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63" y="2120986"/>
            <a:ext cx="3690877" cy="15853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611FDB0E-EA02-DD19-9864-58C2498EF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898" y="2125748"/>
            <a:ext cx="3868635" cy="159562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Picture 8" descr="A number with black text&#10;&#10;AI-generated content may be incorrect.">
            <a:extLst>
              <a:ext uri="{FF2B5EF4-FFF2-40B4-BE49-F238E27FC236}">
                <a16:creationId xmlns:a16="http://schemas.microsoft.com/office/drawing/2014/main" id="{3220DB68-5F62-34E0-209D-A042DC5161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069" r="-1836" b="-1724"/>
          <a:stretch>
            <a:fillRect/>
          </a:stretch>
        </p:blipFill>
        <p:spPr>
          <a:xfrm>
            <a:off x="5357163" y="3550611"/>
            <a:ext cx="917584" cy="597666"/>
          </a:xfrm>
          <a:prstGeom prst="rect">
            <a:avLst/>
          </a:prstGeom>
          <a:ln>
            <a:noFill/>
          </a:ln>
          <a:effectLst>
            <a:outerShdw blurRad="203200" dist="76200" dir="7680000" algn="tl" rotWithShape="0">
              <a:srgbClr val="333333">
                <a:alpha val="28000"/>
              </a:srgbClr>
            </a:outerShdw>
          </a:effectLst>
        </p:spPr>
      </p:pic>
      <p:pic>
        <p:nvPicPr>
          <p:cNvPr id="10" name="Picture 9" descr="A number with black text&#10;&#10;AI-generated content may be incorrect.">
            <a:extLst>
              <a:ext uri="{FF2B5EF4-FFF2-40B4-BE49-F238E27FC236}">
                <a16:creationId xmlns:a16="http://schemas.microsoft.com/office/drawing/2014/main" id="{42C35AD7-1AA5-774F-DFE5-05BC3190D2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607" b="6944"/>
          <a:stretch>
            <a:fillRect/>
          </a:stretch>
        </p:blipFill>
        <p:spPr>
          <a:xfrm>
            <a:off x="9410132" y="3503706"/>
            <a:ext cx="855135" cy="600532"/>
          </a:xfrm>
          <a:prstGeom prst="rect">
            <a:avLst/>
          </a:prstGeom>
          <a:ln>
            <a:noFill/>
          </a:ln>
          <a:effectLst>
            <a:outerShdw blurRad="203200" dist="76200" dir="7680000" algn="tl" rotWithShape="0">
              <a:srgbClr val="333333">
                <a:alpha val="28000"/>
              </a:srgbClr>
            </a:outerShdw>
          </a:effec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AE10B0-2EC1-0AF2-D35C-BEE2CA0E8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550752"/>
              </p:ext>
            </p:extLst>
          </p:nvPr>
        </p:nvGraphicFramePr>
        <p:xfrm>
          <a:off x="3966122" y="4377475"/>
          <a:ext cx="4720438" cy="736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6806">
                  <a:extLst>
                    <a:ext uri="{9D8B030D-6E8A-4147-A177-3AD203B41FA5}">
                      <a16:colId xmlns:a16="http://schemas.microsoft.com/office/drawing/2014/main" val="1228799202"/>
                    </a:ext>
                  </a:extLst>
                </a:gridCol>
                <a:gridCol w="835996">
                  <a:extLst>
                    <a:ext uri="{9D8B030D-6E8A-4147-A177-3AD203B41FA5}">
                      <a16:colId xmlns:a16="http://schemas.microsoft.com/office/drawing/2014/main" val="2097789078"/>
                    </a:ext>
                  </a:extLst>
                </a:gridCol>
                <a:gridCol w="1177636">
                  <a:extLst>
                    <a:ext uri="{9D8B030D-6E8A-4147-A177-3AD203B41FA5}">
                      <a16:colId xmlns:a16="http://schemas.microsoft.com/office/drawing/2014/main" val="3866160819"/>
                    </a:ext>
                  </a:extLst>
                </a:gridCol>
              </a:tblGrid>
              <a:tr h="363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Apartamento inteiro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84</a:t>
                      </a:r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+1,35%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Quarto privado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94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+0,93%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86696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57230F5-70B9-4B00-21E8-1BF76EB3F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371125"/>
              </p:ext>
            </p:extLst>
          </p:nvPr>
        </p:nvGraphicFramePr>
        <p:xfrm>
          <a:off x="3961986" y="5433700"/>
          <a:ext cx="4727753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36570">
                  <a:extLst>
                    <a:ext uri="{9D8B030D-6E8A-4147-A177-3AD203B41FA5}">
                      <a16:colId xmlns:a16="http://schemas.microsoft.com/office/drawing/2014/main" val="1228799202"/>
                    </a:ext>
                  </a:extLst>
                </a:gridCol>
                <a:gridCol w="773963">
                  <a:extLst>
                    <a:ext uri="{9D8B030D-6E8A-4147-A177-3AD203B41FA5}">
                      <a16:colId xmlns:a16="http://schemas.microsoft.com/office/drawing/2014/main" val="2097789078"/>
                    </a:ext>
                  </a:extLst>
                </a:gridCol>
                <a:gridCol w="1217220">
                  <a:extLst>
                    <a:ext uri="{9D8B030D-6E8A-4147-A177-3AD203B41FA5}">
                      <a16:colId xmlns:a16="http://schemas.microsoft.com/office/drawing/2014/main" val="3866160819"/>
                    </a:ext>
                  </a:extLst>
                </a:gridCol>
              </a:tblGrid>
              <a:tr h="3639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Hospedagem de super host</a:t>
                      </a:r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114</a:t>
                      </a:r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+1,52%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70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Hospedagem de host comum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66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800" b="0" i="0" u="none" strike="noStrike" noProof="0">
                          <a:solidFill>
                            <a:srgbClr val="6B6B6B"/>
                          </a:solidFill>
                          <a:latin typeface="Bahnschrift SemiCondensed"/>
                        </a:rPr>
                        <a:t>+0,78%</a:t>
                      </a:r>
                      <a:endParaRPr lang="pt-BR" noProof="0"/>
                    </a:p>
                  </a:txBody>
                  <a:tcPr>
                    <a:lnL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L>
                    <a:lnR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R>
                    <a:lnT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T>
                    <a:lnB w="6350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9866964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BDAD7549-4FFE-8F2B-2CE7-3E41438A4B4B}"/>
              </a:ext>
            </a:extLst>
          </p:cNvPr>
          <p:cNvGrpSpPr/>
          <p:nvPr/>
        </p:nvGrpSpPr>
        <p:grpSpPr>
          <a:xfrm>
            <a:off x="2710726" y="1873651"/>
            <a:ext cx="7221940" cy="4549251"/>
            <a:chOff x="2388358" y="1751463"/>
            <a:chExt cx="7221940" cy="454925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08F2482-8A98-76D3-A99F-8404006F5A3E}"/>
                </a:ext>
              </a:extLst>
            </p:cNvPr>
            <p:cNvSpPr/>
            <p:nvPr/>
          </p:nvSpPr>
          <p:spPr>
            <a:xfrm>
              <a:off x="2388358" y="1751463"/>
              <a:ext cx="7221940" cy="4549251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D1E3B5-192B-A107-1E88-968F0FC02EC6}"/>
                </a:ext>
              </a:extLst>
            </p:cNvPr>
            <p:cNvSpPr txBox="1"/>
            <p:nvPr/>
          </p:nvSpPr>
          <p:spPr>
            <a:xfrm>
              <a:off x="2968388" y="2496403"/>
              <a:ext cx="3093492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1809"/>
                </a:lnSpc>
              </a:pPr>
              <a:r>
                <a:rPr lang="pt-BR" sz="4500" i="0" u="none" strike="noStrike" baseline="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$ 376</a:t>
              </a:r>
              <a:r>
                <a:rPr lang="pt-BR" sz="4500" dirty="0">
                  <a:solidFill>
                    <a:srgbClr val="004244"/>
                  </a:solidFill>
                  <a:latin typeface="HGPMinchoE"/>
                  <a:ea typeface="HGPMinchoE"/>
                </a:rPr>
                <a:t>,6</a:t>
              </a:r>
              <a:r>
                <a:rPr lang="pt-BR" sz="450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 </a:t>
              </a:r>
              <a:r>
                <a:rPr lang="pt-BR" sz="4500" dirty="0">
                  <a:solidFill>
                    <a:srgbClr val="004244"/>
                  </a:solidFill>
                  <a:latin typeface="HGPMinchoE"/>
                  <a:ea typeface="HGPMinchoE"/>
                </a:rPr>
                <a:t>Mi</a:t>
              </a:r>
              <a:endParaRPr lang="pt-BR" sz="4500" i="0" noProof="0" dirty="0">
                <a:solidFill>
                  <a:srgbClr val="004244"/>
                </a:solidFill>
                <a:latin typeface="HGPMinchoE"/>
                <a:ea typeface="HGPMinchoE"/>
                <a:cs typeface="Sabon Next LT"/>
              </a:endParaRPr>
            </a:p>
            <a:p>
              <a:pPr algn="ctr"/>
              <a:endParaRPr lang="pt-BR" sz="4500" noProof="0" dirty="0">
                <a:solidFill>
                  <a:srgbClr val="004244"/>
                </a:solidFill>
                <a:latin typeface="HGPMinchoE"/>
                <a:ea typeface="HGPMinchoE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D5D256A-9E60-00D2-FFDD-EA56000E8BF8}"/>
                </a:ext>
              </a:extLst>
            </p:cNvPr>
            <p:cNvSpPr txBox="1"/>
            <p:nvPr/>
          </p:nvSpPr>
          <p:spPr>
            <a:xfrm>
              <a:off x="6357582" y="2496402"/>
              <a:ext cx="3013881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1809"/>
                </a:lnSpc>
              </a:pPr>
              <a:r>
                <a:rPr lang="pt-BR" sz="4500" i="0" u="none" strike="noStrike" baseline="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$</a:t>
              </a:r>
              <a:r>
                <a:rPr lang="pt-BR" sz="4500" dirty="0">
                  <a:solidFill>
                    <a:srgbClr val="004244"/>
                  </a:solidFill>
                  <a:latin typeface="HGPMinchoE"/>
                  <a:ea typeface="HGPMinchoE"/>
                </a:rPr>
                <a:t> 385,2 </a:t>
              </a:r>
              <a:r>
                <a:rPr lang="pt-BR" sz="450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Mi</a:t>
              </a:r>
              <a:endParaRPr lang="pt-BR" sz="4500" i="0" noProof="0" dirty="0">
                <a:solidFill>
                  <a:srgbClr val="004244"/>
                </a:solidFill>
                <a:latin typeface="HGPMinchoE"/>
                <a:ea typeface="HGPMinchoE"/>
                <a:cs typeface="Sabon Next LT"/>
              </a:endParaRPr>
            </a:p>
            <a:p>
              <a:pPr algn="ctr"/>
              <a:endParaRPr lang="pt-BR" sz="4500" noProof="0" dirty="0">
                <a:solidFill>
                  <a:srgbClr val="004244"/>
                </a:solidFill>
                <a:latin typeface="HGPMinchoE"/>
                <a:ea typeface="HGPMinchoE"/>
              </a:endParaRPr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3B795A50-16F2-9468-D800-84A068F66096}"/>
                </a:ext>
              </a:extLst>
            </p:cNvPr>
            <p:cNvSpPr/>
            <p:nvPr/>
          </p:nvSpPr>
          <p:spPr>
            <a:xfrm rot="5400000">
              <a:off x="5803883" y="2302431"/>
              <a:ext cx="545911" cy="4321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0139AE-3233-3326-77F4-0640FD1A1BB9}"/>
                </a:ext>
              </a:extLst>
            </p:cNvPr>
            <p:cNvSpPr txBox="1"/>
            <p:nvPr/>
          </p:nvSpPr>
          <p:spPr>
            <a:xfrm>
              <a:off x="3104865" y="3138984"/>
              <a:ext cx="583441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400" noProof="0">
                  <a:solidFill>
                    <a:srgbClr val="424242"/>
                  </a:solidFill>
                  <a:latin typeface="Bahnschrift SemiCondensed"/>
                  <a:cs typeface="Sabon Next LT"/>
                </a:rPr>
                <a:t>Aumento da receita anual do bairro</a:t>
              </a:r>
              <a:r>
                <a:rPr lang="pt-BR" sz="1400">
                  <a:solidFill>
                    <a:srgbClr val="424242"/>
                  </a:solidFill>
                  <a:latin typeface="Bahnschrift SemiCondensed"/>
                  <a:cs typeface="Sabon Next LT"/>
                </a:rPr>
                <a:t> </a:t>
              </a:r>
              <a:r>
                <a:rPr lang="pt-BR" sz="1400">
                  <a:solidFill>
                    <a:srgbClr val="424242"/>
                  </a:solidFill>
                  <a:highlight>
                    <a:srgbClr val="000080"/>
                  </a:highlight>
                  <a:latin typeface="Bahnschrift SemiCondensed"/>
                  <a:cs typeface="Sabon Next LT"/>
                </a:rPr>
                <a:t> </a:t>
              </a:r>
              <a:r>
                <a:rPr lang="pt-BR" sz="1400">
                  <a:solidFill>
                    <a:schemeClr val="bg1"/>
                  </a:solidFill>
                  <a:highlight>
                    <a:srgbClr val="000080"/>
                  </a:highlight>
                  <a:latin typeface="Bahnschrift SemiCondensed"/>
                  <a:cs typeface="Sabon Next LT"/>
                </a:rPr>
                <a:t>alta ocupação </a:t>
              </a:r>
              <a:endParaRPr lang="pt-BR" sz="1400" noProof="0">
                <a:solidFill>
                  <a:schemeClr val="bg1"/>
                </a:solidFill>
                <a:highlight>
                  <a:srgbClr val="000080"/>
                </a:highlight>
                <a:latin typeface="Bahnschrift SemiCondensed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DB9D2A-A609-C030-C3A9-367158851C96}"/>
                </a:ext>
              </a:extLst>
            </p:cNvPr>
            <p:cNvSpPr txBox="1"/>
            <p:nvPr/>
          </p:nvSpPr>
          <p:spPr>
            <a:xfrm>
              <a:off x="2957014" y="4805150"/>
              <a:ext cx="3002508" cy="40831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1809"/>
                </a:lnSpc>
              </a:pPr>
              <a:r>
                <a:rPr lang="pt-BR" sz="4500" i="0" u="none" strike="noStrike" baseline="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$ </a:t>
              </a:r>
              <a:r>
                <a:rPr lang="pt-BR" sz="4500" dirty="0">
                  <a:solidFill>
                    <a:srgbClr val="004244"/>
                  </a:solidFill>
                  <a:latin typeface="HGPMinchoE"/>
                  <a:ea typeface="HGPMinchoE"/>
                </a:rPr>
                <a:t>376,6 Mi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E673B5-4AB7-31ED-B136-F6D9AE050519}"/>
                </a:ext>
              </a:extLst>
            </p:cNvPr>
            <p:cNvSpPr txBox="1"/>
            <p:nvPr/>
          </p:nvSpPr>
          <p:spPr>
            <a:xfrm>
              <a:off x="6448782" y="4805150"/>
              <a:ext cx="3013881" cy="10156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ts val="1809"/>
                </a:lnSpc>
              </a:pPr>
              <a:r>
                <a:rPr lang="pt-BR" sz="4500" dirty="0">
                  <a:solidFill>
                    <a:srgbClr val="004244"/>
                  </a:solidFill>
                  <a:latin typeface="HGPMinchoE"/>
                  <a:ea typeface="HGPMinchoE"/>
                </a:rPr>
                <a:t>$ 381 </a:t>
              </a:r>
              <a:r>
                <a:rPr lang="pt-BR" sz="4500" noProof="0" dirty="0">
                  <a:solidFill>
                    <a:srgbClr val="004244"/>
                  </a:solidFill>
                  <a:latin typeface="HGPMinchoE"/>
                  <a:ea typeface="HGPMinchoE"/>
                </a:rPr>
                <a:t>Mi</a:t>
              </a:r>
              <a:endParaRPr lang="pt-BR" sz="4500" i="0" noProof="0" dirty="0">
                <a:solidFill>
                  <a:srgbClr val="004244"/>
                </a:solidFill>
                <a:latin typeface="HGPMinchoE"/>
                <a:ea typeface="HGPMinchoE"/>
                <a:cs typeface="Sabon Next LT"/>
              </a:endParaRPr>
            </a:p>
            <a:p>
              <a:pPr algn="ctr"/>
              <a:endParaRPr lang="pt-BR" sz="4500" noProof="0" dirty="0">
                <a:solidFill>
                  <a:srgbClr val="004244"/>
                </a:solidFill>
                <a:latin typeface="HGPMinchoE"/>
                <a:ea typeface="HGPMinchoE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405C37A-82CD-0ED8-7C00-9462AC6F13C8}"/>
                </a:ext>
              </a:extLst>
            </p:cNvPr>
            <p:cNvSpPr/>
            <p:nvPr/>
          </p:nvSpPr>
          <p:spPr>
            <a:xfrm rot="5400000">
              <a:off x="5793704" y="4613632"/>
              <a:ext cx="545911" cy="432179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DE74AD-CCE4-039D-A9B5-C81864B7C81A}"/>
                </a:ext>
              </a:extLst>
            </p:cNvPr>
            <p:cNvSpPr txBox="1"/>
            <p:nvPr/>
          </p:nvSpPr>
          <p:spPr>
            <a:xfrm>
              <a:off x="3150358" y="5447730"/>
              <a:ext cx="5834417" cy="3077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400" noProof="0">
                  <a:solidFill>
                    <a:srgbClr val="424242"/>
                  </a:solidFill>
                  <a:latin typeface="Bahnschrift SemiCondensed"/>
                  <a:cs typeface="Sabon Next LT"/>
                </a:rPr>
                <a:t>Aumento da receita anual do bairro</a:t>
              </a:r>
              <a:r>
                <a:rPr lang="pt-BR" sz="1400">
                  <a:solidFill>
                    <a:srgbClr val="424242"/>
                  </a:solidFill>
                  <a:latin typeface="Bahnschrift SemiCondensed"/>
                  <a:cs typeface="Sabon Next LT"/>
                </a:rPr>
                <a:t> </a:t>
              </a:r>
              <a:r>
                <a:rPr lang="pt-BR" sz="1400">
                  <a:solidFill>
                    <a:schemeClr val="bg1"/>
                  </a:solidFill>
                  <a:highlight>
                    <a:srgbClr val="000080"/>
                  </a:highlight>
                  <a:latin typeface="Bahnschrift SemiCondensed"/>
                  <a:cs typeface="Sabon Next LT"/>
                </a:rPr>
                <a:t> média ocupação </a:t>
              </a:r>
              <a:endParaRPr lang="pt-BR" sz="1400" noProof="0">
                <a:solidFill>
                  <a:schemeClr val="bg1"/>
                </a:solidFill>
                <a:latin typeface="Bahnschrift Semi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55AC8-DABA-9164-76BD-16926252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ED4FC31-CFB7-6DB4-2C11-2D3688F2A641}"/>
              </a:ext>
            </a:extLst>
          </p:cNvPr>
          <p:cNvSpPr txBox="1"/>
          <p:nvPr/>
        </p:nvSpPr>
        <p:spPr>
          <a:xfrm>
            <a:off x="9027583" y="1174750"/>
            <a:ext cx="3577167" cy="651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rtl="0">
              <a:lnSpc>
                <a:spcPts val="2175"/>
              </a:lnSpc>
            </a:pPr>
            <a:r>
              <a:rPr lang="pt-BR" sz="2000">
                <a:solidFill>
                  <a:srgbClr val="595959"/>
                </a:solidFill>
                <a:latin typeface="Bahnschrift SemiCondensed"/>
                <a:ea typeface="Segoe UI"/>
                <a:cs typeface="Segoe UI"/>
              </a:rPr>
              <a:t>​</a:t>
            </a:r>
          </a:p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BDD7457-EB00-3730-F405-E05E09EBA326}"/>
              </a:ext>
            </a:extLst>
          </p:cNvPr>
          <p:cNvSpPr txBox="1">
            <a:spLocks/>
          </p:cNvSpPr>
          <p:nvPr/>
        </p:nvSpPr>
        <p:spPr>
          <a:xfrm>
            <a:off x="1652615" y="210940"/>
            <a:ext cx="8111100" cy="825265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 o QUE PODEMOS CONCLUIR? </a:t>
            </a:r>
            <a:endParaRPr lang="pt-BR" sz="4000" noProof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0CEB921-EE46-1161-CA14-4FD176FE249F}"/>
              </a:ext>
            </a:extLst>
          </p:cNvPr>
          <p:cNvGrpSpPr/>
          <p:nvPr/>
        </p:nvGrpSpPr>
        <p:grpSpPr>
          <a:xfrm>
            <a:off x="3761953" y="1717699"/>
            <a:ext cx="7437466" cy="452952"/>
            <a:chOff x="5483876" y="2752019"/>
            <a:chExt cx="5586894" cy="1205054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9AF89E1-DA0D-40A4-4EAB-5163B19A2BEA}"/>
                </a:ext>
              </a:extLst>
            </p:cNvPr>
            <p:cNvSpPr/>
            <p:nvPr/>
          </p:nvSpPr>
          <p:spPr>
            <a:xfrm>
              <a:off x="5483878" y="2755895"/>
              <a:ext cx="5586892" cy="1201178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391C6577-8E59-5A4A-04C8-C0D66119D270}"/>
                </a:ext>
              </a:extLst>
            </p:cNvPr>
            <p:cNvSpPr txBox="1">
              <a:spLocks/>
            </p:cNvSpPr>
            <p:nvPr/>
          </p:nvSpPr>
          <p:spPr>
            <a:xfrm>
              <a:off x="5483876" y="2752019"/>
              <a:ext cx="5586893" cy="1169790"/>
            </a:xfrm>
            <a:prstGeom prst="rect">
              <a:avLst/>
            </a:prstGeom>
          </p:spPr>
          <p:txBody>
            <a:bodyPr vert="horz" lIns="91440" tIns="0" rIns="91440" bIns="0" rtlCol="0" anchor="b" anchorCtr="0">
              <a:noAutofit/>
            </a:bodyPr>
            <a:lstStyle>
              <a:defPPr>
                <a:defRPr lang="pt-BR"/>
              </a:defPPr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pt-BR" sz="3600" b="1" kern="1200" cap="all" baseline="0">
                  <a:solidFill>
                    <a:srgbClr val="6B6B6B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2400" noProof="0">
                  <a:solidFill>
                    <a:schemeClr val="accent6"/>
                  </a:solidFill>
                  <a:latin typeface="Bahnschrift SemiCondensed"/>
                </a:rPr>
                <a:t>A MAIOR OPORTUNIDADE DE RECEITA ESTÁ NA </a:t>
              </a:r>
              <a:r>
                <a:rPr lang="pt-BR" sz="2400">
                  <a:solidFill>
                    <a:schemeClr val="accent4"/>
                  </a:solidFill>
                  <a:latin typeface="Bahnschrift SemiCondensed"/>
                </a:rPr>
                <a:t>OTIMIZAÇÃO</a:t>
              </a:r>
              <a:endParaRPr lang="pt-BR" sz="2400" noProof="0">
                <a:solidFill>
                  <a:schemeClr val="accent4"/>
                </a:solidFill>
                <a:latin typeface="Bahnschrift SemiCondensed"/>
              </a:endParaRPr>
            </a:p>
          </p:txBody>
        </p:sp>
      </p:grpSp>
      <p:sp>
        <p:nvSpPr>
          <p:cNvPr id="9" name="CaixaDeTexto 10">
            <a:extLst>
              <a:ext uri="{FF2B5EF4-FFF2-40B4-BE49-F238E27FC236}">
                <a16:creationId xmlns:a16="http://schemas.microsoft.com/office/drawing/2014/main" id="{D76C0614-7F1C-AB35-3B42-3D7F04BCA970}"/>
              </a:ext>
            </a:extLst>
          </p:cNvPr>
          <p:cNvSpPr txBox="1"/>
          <p:nvPr/>
        </p:nvSpPr>
        <p:spPr>
          <a:xfrm>
            <a:off x="3041291" y="2741638"/>
            <a:ext cx="247709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>
                <a:solidFill>
                  <a:srgbClr val="6B6B6B"/>
                </a:solidFill>
                <a:latin typeface="Bahnschrift SemiCondensed"/>
              </a:rPr>
              <a:t>Gestão de Hosts</a:t>
            </a:r>
            <a:endParaRPr lang="pt-BR" sz="2800" noProof="0">
              <a:solidFill>
                <a:srgbClr val="6B6B6B"/>
              </a:solidFill>
              <a:latin typeface="Bahnschrift SemiCondensed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C282B5-C007-75A6-4F18-97952FD6CBDA}"/>
              </a:ext>
            </a:extLst>
          </p:cNvPr>
          <p:cNvGrpSpPr/>
          <p:nvPr/>
        </p:nvGrpSpPr>
        <p:grpSpPr>
          <a:xfrm>
            <a:off x="5710051" y="2642258"/>
            <a:ext cx="1048988" cy="722417"/>
            <a:chOff x="2295895" y="5056908"/>
            <a:chExt cx="1652650" cy="11578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6966FAC-FF9B-85F3-4817-B6840808E22C}"/>
                </a:ext>
              </a:extLst>
            </p:cNvPr>
            <p:cNvSpPr/>
            <p:nvPr/>
          </p:nvSpPr>
          <p:spPr>
            <a:xfrm>
              <a:off x="2295895" y="5056908"/>
              <a:ext cx="1652650" cy="1157845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IRBNB SUPERHOST logo in PNG SVG Vector format - Free Download">
              <a:extLst>
                <a:ext uri="{FF2B5EF4-FFF2-40B4-BE49-F238E27FC236}">
                  <a16:creationId xmlns:a16="http://schemas.microsoft.com/office/drawing/2014/main" id="{036E8866-05E4-109D-58E4-FF6E39E91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119" y="5233058"/>
              <a:ext cx="1288102" cy="815440"/>
            </a:xfrm>
            <a:prstGeom prst="rect">
              <a:avLst/>
            </a:prstGeom>
          </p:spPr>
        </p:pic>
      </p:grpSp>
      <p:sp>
        <p:nvSpPr>
          <p:cNvPr id="20" name="CaixaDeTexto 10">
            <a:extLst>
              <a:ext uri="{FF2B5EF4-FFF2-40B4-BE49-F238E27FC236}">
                <a16:creationId xmlns:a16="http://schemas.microsoft.com/office/drawing/2014/main" id="{1DAA413E-8D78-CB3B-C3CD-C624B357A8B7}"/>
              </a:ext>
            </a:extLst>
          </p:cNvPr>
          <p:cNvSpPr txBox="1"/>
          <p:nvPr/>
        </p:nvSpPr>
        <p:spPr>
          <a:xfrm>
            <a:off x="3219421" y="3454157"/>
            <a:ext cx="529748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</a:rPr>
              <a:t>Funil de conversão em </a:t>
            </a:r>
            <a:r>
              <a:rPr lang="pt-BR" sz="1600" err="1">
                <a:solidFill>
                  <a:srgbClr val="6B6B6B"/>
                </a:solidFill>
                <a:latin typeface="Bahnschrift SemiCondensed"/>
              </a:rPr>
              <a:t>superhost</a:t>
            </a:r>
            <a:endParaRPr lang="pt-BR" sz="1600">
              <a:solidFill>
                <a:srgbClr val="6B6B6B"/>
              </a:solidFill>
              <a:latin typeface="Bahnschrift SemiCondensed"/>
            </a:endParaRPr>
          </a:p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  <a:ea typeface="+mn-lt"/>
                <a:cs typeface="Arial"/>
              </a:rPr>
              <a:t>Gestão de ciclo de vida para hosts</a:t>
            </a:r>
          </a:p>
        </p:txBody>
      </p:sp>
      <p:sp>
        <p:nvSpPr>
          <p:cNvPr id="21" name="CaixaDeTexto 10">
            <a:extLst>
              <a:ext uri="{FF2B5EF4-FFF2-40B4-BE49-F238E27FC236}">
                <a16:creationId xmlns:a16="http://schemas.microsoft.com/office/drawing/2014/main" id="{AD440253-3B39-361E-94A7-0EFBF9B242DA}"/>
              </a:ext>
            </a:extLst>
          </p:cNvPr>
          <p:cNvSpPr txBox="1"/>
          <p:nvPr/>
        </p:nvSpPr>
        <p:spPr>
          <a:xfrm>
            <a:off x="6851290" y="4532832"/>
            <a:ext cx="311044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>
                <a:solidFill>
                  <a:srgbClr val="6B6B6B"/>
                </a:solidFill>
                <a:latin typeface="Bahnschrift SemiCondensed"/>
              </a:rPr>
              <a:t>Marketing e Produto</a:t>
            </a:r>
            <a:endParaRPr lang="pt-BR" sz="2800" noProof="0">
              <a:solidFill>
                <a:srgbClr val="6B6B6B"/>
              </a:solidFill>
              <a:latin typeface="Bahnschrift SemiCondensed"/>
            </a:endParaRPr>
          </a:p>
        </p:txBody>
      </p:sp>
      <p:sp>
        <p:nvSpPr>
          <p:cNvPr id="25" name="CaixaDeTexto 10">
            <a:extLst>
              <a:ext uri="{FF2B5EF4-FFF2-40B4-BE49-F238E27FC236}">
                <a16:creationId xmlns:a16="http://schemas.microsoft.com/office/drawing/2014/main" id="{B91612E3-5E2D-380D-AD9D-C61AEEEB2442}"/>
              </a:ext>
            </a:extLst>
          </p:cNvPr>
          <p:cNvSpPr txBox="1"/>
          <p:nvPr/>
        </p:nvSpPr>
        <p:spPr>
          <a:xfrm>
            <a:off x="6940354" y="5156286"/>
            <a:ext cx="5297483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  <a:cs typeface="Arial"/>
              </a:rPr>
              <a:t>Campanhas segmentadas por localização e nicho</a:t>
            </a:r>
            <a:endParaRPr lang="pt-BR" sz="1600">
              <a:solidFill>
                <a:srgbClr val="6B6B6B"/>
              </a:solidFill>
              <a:latin typeface="Bahnschrift SemiCondensed"/>
            </a:endParaRPr>
          </a:p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  <a:ea typeface="+mn-lt"/>
                <a:cs typeface="Arial"/>
              </a:rPr>
              <a:t>Desenvolver feature destacando a localização</a:t>
            </a:r>
          </a:p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  <a:ea typeface="+mn-lt"/>
                <a:cs typeface="Arial"/>
              </a:rPr>
              <a:t>Proteger segmento de curta duração</a:t>
            </a:r>
          </a:p>
          <a:p>
            <a:pPr marL="457200" indent="-457200">
              <a:buFont typeface="Arial"/>
              <a:buChar char="•"/>
            </a:pPr>
            <a:r>
              <a:rPr lang="pt-BR" sz="1600">
                <a:solidFill>
                  <a:srgbClr val="6B6B6B"/>
                </a:solidFill>
                <a:latin typeface="Bahnschrift SemiCondensed"/>
                <a:ea typeface="+mn-lt"/>
                <a:cs typeface="Arial"/>
              </a:rPr>
              <a:t>Diversificação de mercado</a:t>
            </a:r>
          </a:p>
          <a:p>
            <a:pPr marL="457200" indent="-457200">
              <a:buFont typeface="Arial"/>
              <a:buChar char="•"/>
            </a:pPr>
            <a:endParaRPr lang="pt-BR" sz="1600">
              <a:solidFill>
                <a:srgbClr val="6B6B6B"/>
              </a:solidFill>
              <a:latin typeface="Bahnschrift SemiCondensed"/>
              <a:ea typeface="+mn-lt"/>
              <a:cs typeface="Arial"/>
            </a:endParaRPr>
          </a:p>
        </p:txBody>
      </p:sp>
      <p:pic>
        <p:nvPicPr>
          <p:cNvPr id="29" name="Picture 28" descr="A white arrow pointing up&#10;&#10;AI-generated content may be incorrect.">
            <a:extLst>
              <a:ext uri="{FF2B5EF4-FFF2-40B4-BE49-F238E27FC236}">
                <a16:creationId xmlns:a16="http://schemas.microsoft.com/office/drawing/2014/main" id="{2B5AD25A-5A94-3C65-3AEA-E98012DAB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377" y="4398819"/>
            <a:ext cx="633351" cy="6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2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72915-4676-96A5-7111-1603DF635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A9AB19-55D7-AB84-FFFD-597F60180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1726" y="803548"/>
            <a:ext cx="7268547" cy="3831221"/>
          </a:xfrm>
        </p:spPr>
        <p:txBody>
          <a:bodyPr rtlCol="0" anchor="ctr"/>
          <a:lstStyle>
            <a:defPPr>
              <a:defRPr lang="pt-BR"/>
            </a:defPPr>
          </a:lstStyle>
          <a:p>
            <a:pPr rtl="0"/>
            <a:r>
              <a:rPr lang="pt-BR" sz="6600" cap="none" noProof="0">
                <a:solidFill>
                  <a:srgbClr val="3B3B3B"/>
                </a:solidFill>
                <a:latin typeface="Bahnschrift SemiCondensed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OBRIGADA!</a:t>
            </a:r>
            <a:endParaRPr lang="pt-BR" sz="2400" b="0" noProof="0">
              <a:solidFill>
                <a:schemeClr val="tx1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EA61113-1D5B-B124-4867-9953BC01C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0286" y="6337801"/>
            <a:ext cx="1085655" cy="35248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3C8BF78-4D56-E931-BAFF-392FCCC2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340545"/>
            <a:ext cx="2181138" cy="3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6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F5D5FCD2-BD3A-46D9-9AB4-04C3E30C9FAC}"/>
              </a:ext>
            </a:extLst>
          </p:cNvPr>
          <p:cNvSpPr txBox="1">
            <a:spLocks/>
          </p:cNvSpPr>
          <p:nvPr/>
        </p:nvSpPr>
        <p:spPr>
          <a:xfrm>
            <a:off x="3155400" y="1482754"/>
            <a:ext cx="6150583" cy="1898984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Bacharel em Design </a:t>
            </a:r>
            <a:r>
              <a:rPr lang="pt-BR" sz="14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(UFPE)</a:t>
            </a:r>
            <a:endParaRPr lang="pt-BR" sz="160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pt-BR" sz="20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Analista e Desenvolve</a:t>
            </a: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dora de Sistemas </a:t>
            </a:r>
            <a:r>
              <a:rPr lang="pt-BR" sz="14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(UNIBRATEC)</a:t>
            </a:r>
            <a:endParaRPr lang="pt-BR" sz="140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Recifense</a:t>
            </a:r>
          </a:p>
          <a:p>
            <a:pPr>
              <a:spcBef>
                <a:spcPts val="500"/>
              </a:spcBef>
            </a:pPr>
            <a:r>
              <a:rPr lang="pt-BR" sz="18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Organização e</a:t>
            </a: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 </a:t>
            </a:r>
            <a:r>
              <a:rPr lang="pt-BR" sz="18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visão</a:t>
            </a: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 </a:t>
            </a:r>
            <a:r>
              <a:rPr lang="pt-BR" sz="18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holística</a:t>
            </a:r>
            <a:endParaRPr lang="pt-BR" sz="1800" b="0" cap="none" noProof="0">
              <a:solidFill>
                <a:schemeClr val="tx1">
                  <a:lumMod val="60000"/>
                  <a:lumOff val="40000"/>
                </a:schemeClr>
              </a:solidFill>
              <a:latin typeface="Bahnschrift SemiCondensed"/>
            </a:endParaRPr>
          </a:p>
          <a:p>
            <a:pPr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Jogadora de baseball amador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7E6B02C-7B39-4931-83B5-A891453A8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514807" y="-118515"/>
            <a:ext cx="3347987" cy="3347987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4163E7E-DB8F-4263-A2BA-559A809A6FE5}"/>
              </a:ext>
            </a:extLst>
          </p:cNvPr>
          <p:cNvGrpSpPr/>
          <p:nvPr/>
        </p:nvGrpSpPr>
        <p:grpSpPr>
          <a:xfrm>
            <a:off x="741145" y="6904494"/>
            <a:ext cx="2877954" cy="4774130"/>
            <a:chOff x="741145" y="2318085"/>
            <a:chExt cx="2877954" cy="4774130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25DFE16-5317-4476-A2B4-847000ED8EBB}"/>
                </a:ext>
              </a:extLst>
            </p:cNvPr>
            <p:cNvSpPr/>
            <p:nvPr/>
          </p:nvSpPr>
          <p:spPr>
            <a:xfrm>
              <a:off x="741145" y="2318085"/>
              <a:ext cx="2877954" cy="477413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10A64DE-E4A9-4695-AC01-DA749660C0C2}"/>
                </a:ext>
              </a:extLst>
            </p:cNvPr>
            <p:cNvSpPr txBox="1"/>
            <p:nvPr/>
          </p:nvSpPr>
          <p:spPr>
            <a:xfrm>
              <a:off x="1221620" y="2459316"/>
              <a:ext cx="1917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NY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Airbnb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Open Data</a:t>
              </a:r>
            </a:p>
          </p:txBody>
        </p: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C25B0DC1-FF05-40F3-A692-94C406614EB8}"/>
                </a:ext>
              </a:extLst>
            </p:cNvPr>
            <p:cNvCxnSpPr/>
            <p:nvPr/>
          </p:nvCxnSpPr>
          <p:spPr>
            <a:xfrm>
              <a:off x="741145" y="3009649"/>
              <a:ext cx="287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6104B697-5B05-4F97-827D-2A4467484BFC}"/>
                </a:ext>
              </a:extLst>
            </p:cNvPr>
            <p:cNvSpPr txBox="1"/>
            <p:nvPr/>
          </p:nvSpPr>
          <p:spPr>
            <a:xfrm>
              <a:off x="1456188" y="6486882"/>
              <a:ext cx="182961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u="none" strike="noStrike" spc="300" noProof="0">
                  <a:solidFill>
                    <a:schemeClr val="tx1">
                      <a:lumMod val="40000"/>
                      <a:lumOff val="60000"/>
                    </a:schemeClr>
                  </a:solidFill>
                  <a:effectLst/>
                  <a:latin typeface="Arial" panose="020B0604020202020204" pitchFamily="34" charset="0"/>
                </a:rPr>
                <a:t>KAGGLE.COM</a:t>
              </a:r>
              <a:endParaRPr lang="pt-BR" sz="1100" spc="300" noProof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F16D5F21-D08B-4161-B438-B4FC48491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010" y="4232788"/>
              <a:ext cx="1900222" cy="48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48895 linhas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18 colunas </a:t>
              </a: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B7ED4BC5-C10F-45AE-ABE3-83C464B4E032}"/>
                </a:ext>
              </a:extLst>
            </p:cNvPr>
            <p:cNvSpPr txBox="1"/>
            <p:nvPr/>
          </p:nvSpPr>
          <p:spPr>
            <a:xfrm>
              <a:off x="856137" y="3199406"/>
              <a:ext cx="27629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Lista de todas as acomodações do </a:t>
              </a:r>
              <a:r>
                <a:rPr lang="pt-BR" sz="1200" noProof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airbnb</a:t>
              </a: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2008 até agosto de 2025</a:t>
              </a:r>
              <a:endParaRPr kumimoji="0" lang="pt-BR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4F8D858-CDC6-468E-BA92-8DCFC2EF80B4}"/>
              </a:ext>
            </a:extLst>
          </p:cNvPr>
          <p:cNvGrpSpPr/>
          <p:nvPr/>
        </p:nvGrpSpPr>
        <p:grpSpPr>
          <a:xfrm>
            <a:off x="4987528" y="6893265"/>
            <a:ext cx="2877954" cy="4774130"/>
            <a:chOff x="4987528" y="2306856"/>
            <a:chExt cx="2877954" cy="4774130"/>
          </a:xfrm>
        </p:grpSpPr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3CCC0BE9-7FB3-4122-9EA6-E4354C10CD9D}"/>
                </a:ext>
              </a:extLst>
            </p:cNvPr>
            <p:cNvSpPr/>
            <p:nvPr/>
          </p:nvSpPr>
          <p:spPr>
            <a:xfrm>
              <a:off x="4987528" y="2306856"/>
              <a:ext cx="2877954" cy="477413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587E006D-7C0F-4F0A-BB83-FC90177340C8}"/>
                </a:ext>
              </a:extLst>
            </p:cNvPr>
            <p:cNvSpPr txBox="1"/>
            <p:nvPr/>
          </p:nvSpPr>
          <p:spPr>
            <a:xfrm>
              <a:off x="5333431" y="2411568"/>
              <a:ext cx="218170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Airbnb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New York</a:t>
              </a:r>
            </a:p>
            <a:p>
              <a:pPr algn="ctr">
                <a:lnSpc>
                  <a:spcPts val="1800"/>
                </a:lnSpc>
              </a:pP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Listings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Details</a:t>
              </a:r>
              <a:endParaRPr lang="pt-BR" sz="2000" noProof="0">
                <a:solidFill>
                  <a:srgbClr val="6B6B6B"/>
                </a:solidFill>
                <a:latin typeface="Bahnschrift SemiBold Condensed" panose="020B0502040204020203" pitchFamily="34" charset="0"/>
              </a:endParaRP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48152F9D-160D-42C7-8BA6-DAC2C5DBDDB0}"/>
                </a:ext>
              </a:extLst>
            </p:cNvPr>
            <p:cNvCxnSpPr/>
            <p:nvPr/>
          </p:nvCxnSpPr>
          <p:spPr>
            <a:xfrm>
              <a:off x="4987528" y="3021061"/>
              <a:ext cx="287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22C00383-88AC-486D-AEFE-33E1C8257D9D}"/>
                </a:ext>
              </a:extLst>
            </p:cNvPr>
            <p:cNvSpPr txBox="1"/>
            <p:nvPr/>
          </p:nvSpPr>
          <p:spPr>
            <a:xfrm>
              <a:off x="5365686" y="6486882"/>
              <a:ext cx="23754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u="none" strike="noStrike" spc="300" noProof="0">
                  <a:solidFill>
                    <a:schemeClr val="tx1">
                      <a:lumMod val="40000"/>
                      <a:lumOff val="60000"/>
                    </a:schemeClr>
                  </a:solidFill>
                  <a:effectLst/>
                  <a:latin typeface="Arial" panose="020B0604020202020204" pitchFamily="34" charset="0"/>
                </a:rPr>
                <a:t>INSIDEAIRBNB.COM</a:t>
              </a:r>
              <a:endParaRPr lang="pt-BR" sz="1100" spc="300" noProof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ECA52C29-4E20-496C-878D-094B647BE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7096" y="4171872"/>
              <a:ext cx="1900222" cy="48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48895 linhas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33 colunas 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73E18F7C-F4E9-49C0-ACCD-5CE46382B609}"/>
                </a:ext>
              </a:extLst>
            </p:cNvPr>
            <p:cNvSpPr txBox="1"/>
            <p:nvPr/>
          </p:nvSpPr>
          <p:spPr>
            <a:xfrm>
              <a:off x="5159194" y="3197133"/>
              <a:ext cx="25819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Lista de todas as acomodações do </a:t>
              </a:r>
              <a:r>
                <a:rPr lang="pt-BR" sz="1200" noProof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airbnb</a:t>
              </a: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2008 até agosto de 2025 com mais detalhes</a:t>
              </a:r>
              <a:endParaRPr kumimoji="0" lang="pt-BR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pic>
        <p:nvPicPr>
          <p:cNvPr id="33" name="Imagem 32">
            <a:extLst>
              <a:ext uri="{FF2B5EF4-FFF2-40B4-BE49-F238E27FC236}">
                <a16:creationId xmlns:a16="http://schemas.microsoft.com/office/drawing/2014/main" id="{A0400570-DFBB-416F-950B-5F5CFB1AB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809" y="5843410"/>
            <a:ext cx="10132023" cy="5951574"/>
          </a:xfrm>
          <a:prstGeom prst="rect">
            <a:avLst/>
          </a:prstGeom>
        </p:spPr>
      </p:pic>
      <p:sp>
        <p:nvSpPr>
          <p:cNvPr id="34" name="Título 1">
            <a:extLst>
              <a:ext uri="{FF2B5EF4-FFF2-40B4-BE49-F238E27FC236}">
                <a16:creationId xmlns:a16="http://schemas.microsoft.com/office/drawing/2014/main" id="{A7B5E48A-8562-4DDE-AB5C-C234E2DCBCDE}"/>
              </a:ext>
            </a:extLst>
          </p:cNvPr>
          <p:cNvSpPr txBox="1">
            <a:spLocks/>
          </p:cNvSpPr>
          <p:nvPr/>
        </p:nvSpPr>
        <p:spPr>
          <a:xfrm>
            <a:off x="-8111100" y="248856"/>
            <a:ext cx="8111100" cy="134306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E SE O DESAFIO FOR UMA  plataforma popular?</a:t>
            </a:r>
            <a:endParaRPr lang="pt-BR" sz="4000" noProof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/>
        </p:nvSpPr>
        <p:spPr>
          <a:xfrm>
            <a:off x="3154494" y="899497"/>
            <a:ext cx="3499310" cy="53819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Nayara Ramos</a:t>
            </a:r>
            <a:endParaRPr lang="pt-BR" noProof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B636226-EDCC-4598-8AEF-2F8D8429B3F3}"/>
              </a:ext>
            </a:extLst>
          </p:cNvPr>
          <p:cNvSpPr txBox="1">
            <a:spLocks/>
          </p:cNvSpPr>
          <p:nvPr/>
        </p:nvSpPr>
        <p:spPr>
          <a:xfrm>
            <a:off x="4281092" y="4308805"/>
            <a:ext cx="4730812" cy="2011022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defPPr rtl="0">
              <a:defRPr lang="pt-BR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marL="4572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lang="pt-B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Engenheira de Produção</a:t>
            </a:r>
            <a:r>
              <a:rPr lang="pt-BR" sz="18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 </a:t>
            </a:r>
            <a:r>
              <a:rPr lang="pt-BR" sz="14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(UFMS)</a:t>
            </a:r>
            <a:endParaRPr lang="en-US" sz="140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r"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Doutoranda em Gestão da Informação </a:t>
            </a:r>
            <a:r>
              <a:rPr lang="pt-BR" sz="1400" b="0" cap="none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(UFPE)</a:t>
            </a:r>
            <a:endParaRPr lang="pt-BR" sz="1400" b="0" cap="none" noProof="0">
              <a:solidFill>
                <a:schemeClr val="tx1">
                  <a:lumMod val="60000"/>
                  <a:lumOff val="40000"/>
                </a:schemeClr>
              </a:solidFill>
              <a:latin typeface="Bahnschrift SemiCondensed" panose="020B0502040204020203" pitchFamily="34" charset="0"/>
            </a:endParaRPr>
          </a:p>
          <a:p>
            <a:pPr algn="r"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Rio de Janeiro</a:t>
            </a:r>
          </a:p>
          <a:p>
            <a:pPr algn="r"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Apaixonada por números</a:t>
            </a:r>
          </a:p>
          <a:p>
            <a:pPr algn="r">
              <a:spcBef>
                <a:spcPts val="500"/>
              </a:spcBef>
            </a:pPr>
            <a:r>
              <a:rPr lang="pt-BR" sz="1800" b="0" cap="none" noProof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</a:rPr>
              <a:t>Corredora amadora e entusiasta de viagens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24A14C-041C-0D04-5BFD-7A0E987C7D59}"/>
              </a:ext>
            </a:extLst>
          </p:cNvPr>
          <p:cNvSpPr/>
          <p:nvPr/>
        </p:nvSpPr>
        <p:spPr>
          <a:xfrm>
            <a:off x="13086998" y="3125066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C40356-062C-D33C-6480-61464DB1024B}"/>
              </a:ext>
            </a:extLst>
          </p:cNvPr>
          <p:cNvSpPr/>
          <p:nvPr/>
        </p:nvSpPr>
        <p:spPr>
          <a:xfrm>
            <a:off x="13088955" y="3408859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EBCB08-EF04-207D-616B-ED797DBA16CA}"/>
              </a:ext>
            </a:extLst>
          </p:cNvPr>
          <p:cNvSpPr/>
          <p:nvPr/>
        </p:nvSpPr>
        <p:spPr>
          <a:xfrm>
            <a:off x="13094173" y="3716790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2F8703-3609-DC44-8775-CC47835B4787}"/>
              </a:ext>
            </a:extLst>
          </p:cNvPr>
          <p:cNvSpPr/>
          <p:nvPr/>
        </p:nvSpPr>
        <p:spPr>
          <a:xfrm>
            <a:off x="13094173" y="4019501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DE851D-7126-ED0E-2954-80E9475B1EBA}"/>
              </a:ext>
            </a:extLst>
          </p:cNvPr>
          <p:cNvSpPr/>
          <p:nvPr/>
        </p:nvSpPr>
        <p:spPr>
          <a:xfrm>
            <a:off x="13099392" y="4322212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7387AA-1457-5EEA-EAC9-F64289D36144}"/>
              </a:ext>
            </a:extLst>
          </p:cNvPr>
          <p:cNvSpPr/>
          <p:nvPr/>
        </p:nvSpPr>
        <p:spPr>
          <a:xfrm>
            <a:off x="13099424" y="5031184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309017-7C82-43F4-8FF6-70CDE4E1667B}"/>
              </a:ext>
            </a:extLst>
          </p:cNvPr>
          <p:cNvSpPr/>
          <p:nvPr/>
        </p:nvSpPr>
        <p:spPr>
          <a:xfrm>
            <a:off x="13101381" y="5314977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F90A64-F951-6BB4-8522-E569DCAEC5E4}"/>
              </a:ext>
            </a:extLst>
          </p:cNvPr>
          <p:cNvSpPr/>
          <p:nvPr/>
        </p:nvSpPr>
        <p:spPr>
          <a:xfrm>
            <a:off x="13106599" y="5622908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1FCCD2-19B8-C773-80E3-7BE3B713E5D0}"/>
              </a:ext>
            </a:extLst>
          </p:cNvPr>
          <p:cNvSpPr/>
          <p:nvPr/>
        </p:nvSpPr>
        <p:spPr>
          <a:xfrm>
            <a:off x="13106599" y="5925619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EEF686-A949-084B-AF15-93657FAF5C5B}"/>
              </a:ext>
            </a:extLst>
          </p:cNvPr>
          <p:cNvSpPr/>
          <p:nvPr/>
        </p:nvSpPr>
        <p:spPr>
          <a:xfrm>
            <a:off x="13111818" y="6228330"/>
            <a:ext cx="85156" cy="100225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633A7B9E-6056-334C-5290-8A088B86E7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821" t="2645" r="-365" b="22515"/>
          <a:stretch>
            <a:fillRect/>
          </a:stretch>
        </p:blipFill>
        <p:spPr>
          <a:xfrm>
            <a:off x="9199651" y="3063656"/>
            <a:ext cx="2512808" cy="334702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F373250-6D78-1E9D-A97F-362560D2C17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738" t="-474" r="19444" b="1542"/>
          <a:stretch>
            <a:fillRect/>
          </a:stretch>
        </p:blipFill>
        <p:spPr>
          <a:xfrm rot="5400000">
            <a:off x="111565" y="978191"/>
            <a:ext cx="3330991" cy="2537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16F3EA-0C5D-A3DA-3BD6-5462C9497C11}"/>
              </a:ext>
            </a:extLst>
          </p:cNvPr>
          <p:cNvSpPr txBox="1"/>
          <p:nvPr/>
        </p:nvSpPr>
        <p:spPr>
          <a:xfrm>
            <a:off x="5787571" y="3728358"/>
            <a:ext cx="3292930" cy="6554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 i="0" u="none" strike="noStrike" cap="all" baseline="0">
                <a:solidFill>
                  <a:srgbClr val="434343"/>
                </a:solidFill>
                <a:latin typeface="Bahnschrift SemiCondensed"/>
                <a:ea typeface="Bahnschrift SemiCondensed"/>
                <a:cs typeface="Bahnschrift SemiCondensed"/>
              </a:rPr>
              <a:t>Gabrielle </a:t>
            </a:r>
            <a:r>
              <a:rPr lang="pt-BR" sz="3600" b="1" cap="all">
                <a:solidFill>
                  <a:srgbClr val="434343"/>
                </a:solidFill>
                <a:latin typeface="Bahnschrift SemiCondensed"/>
                <a:ea typeface="Bahnschrift SemiCondensed"/>
                <a:cs typeface="Bahnschrift SemiCondensed"/>
              </a:rPr>
              <a:t>Rosa</a:t>
            </a:r>
            <a:endParaRPr lang="en-US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3B10BE9D-0755-4491-BD84-5898B3DF6E78}"/>
              </a:ext>
            </a:extLst>
          </p:cNvPr>
          <p:cNvSpPr txBox="1">
            <a:spLocks/>
          </p:cNvSpPr>
          <p:nvPr/>
        </p:nvSpPr>
        <p:spPr>
          <a:xfrm>
            <a:off x="441002" y="252421"/>
            <a:ext cx="8111100" cy="1343068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E SE O DESAFIO FOR UMA  plataforma popular?</a:t>
            </a:r>
            <a:endParaRPr lang="pt-BR" sz="4000" noProof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B056DEA-73BE-46FD-B46F-04088151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809" y="1873880"/>
            <a:ext cx="10132023" cy="59515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E3AFBC4-C111-424C-A761-A099BFB56719}"/>
              </a:ext>
            </a:extLst>
          </p:cNvPr>
          <p:cNvSpPr txBox="1"/>
          <p:nvPr/>
        </p:nvSpPr>
        <p:spPr>
          <a:xfrm>
            <a:off x="5776270" y="2237361"/>
            <a:ext cx="315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Em 2023 foi aprovada uma lei que limita as reservas de curta duração (até 30 dias)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4157EE4-38DA-4CBC-8AC5-BCFD77C95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69" y="1946386"/>
            <a:ext cx="3788724" cy="2966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BB92DC8B-B404-46BC-A3F8-5C50F0B4F8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3290" y="13515"/>
            <a:ext cx="1718710" cy="171871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B4DF353D-904A-4C3A-B54C-6D86FCC690C0}"/>
              </a:ext>
            </a:extLst>
          </p:cNvPr>
          <p:cNvGrpSpPr/>
          <p:nvPr/>
        </p:nvGrpSpPr>
        <p:grpSpPr>
          <a:xfrm>
            <a:off x="4987528" y="6925510"/>
            <a:ext cx="2877954" cy="4774130"/>
            <a:chOff x="4987528" y="2306856"/>
            <a:chExt cx="2877954" cy="4774130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55785FF-D097-4B92-BF4C-52C0B49FD1B1}"/>
                </a:ext>
              </a:extLst>
            </p:cNvPr>
            <p:cNvGrpSpPr/>
            <p:nvPr/>
          </p:nvGrpSpPr>
          <p:grpSpPr>
            <a:xfrm>
              <a:off x="4987528" y="2306856"/>
              <a:ext cx="2877954" cy="4774130"/>
              <a:chOff x="4987528" y="2306856"/>
              <a:chExt cx="2877954" cy="4774130"/>
            </a:xfrm>
          </p:grpSpPr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F339E0C9-57A7-4DE1-A0A3-7D23031B0BFF}"/>
                  </a:ext>
                </a:extLst>
              </p:cNvPr>
              <p:cNvSpPr/>
              <p:nvPr/>
            </p:nvSpPr>
            <p:spPr>
              <a:xfrm>
                <a:off x="4987528" y="2306856"/>
                <a:ext cx="2877954" cy="477413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noProof="0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559911E0-2298-45B9-BA42-F43F7D471E17}"/>
                  </a:ext>
                </a:extLst>
              </p:cNvPr>
              <p:cNvSpPr txBox="1"/>
              <p:nvPr/>
            </p:nvSpPr>
            <p:spPr>
              <a:xfrm>
                <a:off x="5333431" y="2411568"/>
                <a:ext cx="218170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Airbnb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New York</a:t>
                </a:r>
              </a:p>
              <a:p>
                <a:pPr algn="ctr">
                  <a:lnSpc>
                    <a:spcPts val="1800"/>
                  </a:lnSpc>
                </a:pP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Listings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Details</a:t>
                </a:r>
                <a:endParaRPr lang="pt-BR" sz="2000" noProof="0">
                  <a:solidFill>
                    <a:schemeClr val="accent4">
                      <a:lumMod val="75000"/>
                    </a:schemeClr>
                  </a:solidFill>
                  <a:latin typeface="Bahnschrift SemiBold Condensed" panose="020B0502040204020203" pitchFamily="34" charset="0"/>
                </a:endParaRPr>
              </a:p>
            </p:txBody>
          </p:sp>
          <p:cxnSp>
            <p:nvCxnSpPr>
              <p:cNvPr id="40" name="Conector reto 39">
                <a:extLst>
                  <a:ext uri="{FF2B5EF4-FFF2-40B4-BE49-F238E27FC236}">
                    <a16:creationId xmlns:a16="http://schemas.microsoft.com/office/drawing/2014/main" id="{B8E69459-85B5-4E6C-9FD1-9A5D1310F122}"/>
                  </a:ext>
                </a:extLst>
              </p:cNvPr>
              <p:cNvCxnSpPr/>
              <p:nvPr/>
            </p:nvCxnSpPr>
            <p:spPr>
              <a:xfrm>
                <a:off x="4987528" y="3097975"/>
                <a:ext cx="28779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22A03389-740C-4E49-91B6-1F645127671B}"/>
                  </a:ext>
                </a:extLst>
              </p:cNvPr>
              <p:cNvSpPr txBox="1"/>
              <p:nvPr/>
            </p:nvSpPr>
            <p:spPr>
              <a:xfrm>
                <a:off x="5365686" y="6486882"/>
                <a:ext cx="237546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100" b="0" i="0" u="none" strike="noStrike" spc="300" noProof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/>
                    <a:latin typeface="Arial" panose="020B0604020202020204" pitchFamily="34" charset="0"/>
                  </a:rPr>
                  <a:t>INSIDEAIRBNB.COM</a:t>
                </a:r>
                <a:endParaRPr lang="pt-BR" sz="1100" spc="300" noProof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42" name="Rectangle 3">
                <a:extLst>
                  <a:ext uri="{FF2B5EF4-FFF2-40B4-BE49-F238E27FC236}">
                    <a16:creationId xmlns:a16="http://schemas.microsoft.com/office/drawing/2014/main" id="{9B5ECC8A-4E9F-4074-BC85-5DB73C2C06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096" y="4171872"/>
                <a:ext cx="1900222" cy="489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48895 linhas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33 colunas </a:t>
                </a:r>
              </a:p>
            </p:txBody>
          </p:sp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328F23C9-14DE-4E5F-B6C5-4464057561F4}"/>
                  </a:ext>
                </a:extLst>
              </p:cNvPr>
              <p:cNvSpPr txBox="1"/>
              <p:nvPr/>
            </p:nvSpPr>
            <p:spPr>
              <a:xfrm>
                <a:off x="5159194" y="3299685"/>
                <a:ext cx="25819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Lista de todas as acomodações do </a:t>
                </a:r>
                <a:r>
                  <a:rPr lang="pt-BR" sz="1200" noProof="0" err="1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airbnb</a:t>
                </a: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de 2008 até agosto de 2025 com mais detalhes</a:t>
                </a:r>
                <a:endParaRPr kumimoji="0" lang="pt-BR" sz="12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1774274-7FDD-4219-BA6C-8B4E66B617ED}"/>
                </a:ext>
              </a:extLst>
            </p:cNvPr>
            <p:cNvSpPr/>
            <p:nvPr/>
          </p:nvSpPr>
          <p:spPr>
            <a:xfrm>
              <a:off x="5435853" y="2978855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Dados detalhados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E6DDFF8C-E071-4F87-BC5E-67DD648E84DD}"/>
                </a:ext>
              </a:extLst>
            </p:cNvPr>
            <p:cNvSpPr/>
            <p:nvPr/>
          </p:nvSpPr>
          <p:spPr>
            <a:xfrm>
              <a:off x="5435853" y="5022872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Comodidades do quartos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26F072DB-5648-426D-99FC-5D9E9A8993BE}"/>
                </a:ext>
              </a:extLst>
            </p:cNvPr>
            <p:cNvSpPr/>
            <p:nvPr/>
          </p:nvSpPr>
          <p:spPr>
            <a:xfrm>
              <a:off x="5435853" y="5353251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Comportamento do locador</a:t>
              </a:r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8306CA5-ED0B-4A3F-999D-961BD26768DE}"/>
                </a:ext>
              </a:extLst>
            </p:cNvPr>
            <p:cNvSpPr/>
            <p:nvPr/>
          </p:nvSpPr>
          <p:spPr>
            <a:xfrm>
              <a:off x="5435853" y="5683630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Ocupação estimada</a:t>
              </a:r>
            </a:p>
          </p:txBody>
        </p: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3CD52DAB-68C0-4348-809F-9FD4D5A7A2FD}"/>
              </a:ext>
            </a:extLst>
          </p:cNvPr>
          <p:cNvGrpSpPr/>
          <p:nvPr/>
        </p:nvGrpSpPr>
        <p:grpSpPr>
          <a:xfrm>
            <a:off x="1236802" y="6936739"/>
            <a:ext cx="2877954" cy="4774130"/>
            <a:chOff x="1236802" y="2318085"/>
            <a:chExt cx="2877954" cy="4774130"/>
          </a:xfrm>
        </p:grpSpPr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ABF9BA49-DBB4-4895-BBD3-7C69D764D90F}"/>
                </a:ext>
              </a:extLst>
            </p:cNvPr>
            <p:cNvGrpSpPr/>
            <p:nvPr/>
          </p:nvGrpSpPr>
          <p:grpSpPr>
            <a:xfrm>
              <a:off x="1236802" y="2318085"/>
              <a:ext cx="2877954" cy="4774130"/>
              <a:chOff x="741145" y="2318085"/>
              <a:chExt cx="2877954" cy="4774130"/>
            </a:xfrm>
          </p:grpSpPr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938C2C4E-20E7-4BCC-8992-407A09975228}"/>
                  </a:ext>
                </a:extLst>
              </p:cNvPr>
              <p:cNvSpPr/>
              <p:nvPr/>
            </p:nvSpPr>
            <p:spPr>
              <a:xfrm>
                <a:off x="741145" y="2318085"/>
                <a:ext cx="2877954" cy="477413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noProof="0"/>
              </a:p>
            </p:txBody>
          </p: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FCAA6E60-8E48-4CC7-98DD-152667484E40}"/>
                  </a:ext>
                </a:extLst>
              </p:cNvPr>
              <p:cNvSpPr txBox="1"/>
              <p:nvPr/>
            </p:nvSpPr>
            <p:spPr>
              <a:xfrm>
                <a:off x="1221620" y="2459316"/>
                <a:ext cx="19170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NY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Airbnb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Open Data</a:t>
                </a:r>
              </a:p>
            </p:txBody>
          </p:sp>
          <p:cxnSp>
            <p:nvCxnSpPr>
              <p:cNvPr id="76" name="Conector reto 75">
                <a:extLst>
                  <a:ext uri="{FF2B5EF4-FFF2-40B4-BE49-F238E27FC236}">
                    <a16:creationId xmlns:a16="http://schemas.microsoft.com/office/drawing/2014/main" id="{9BE059AE-59DF-4C20-8734-667E257AF301}"/>
                  </a:ext>
                </a:extLst>
              </p:cNvPr>
              <p:cNvCxnSpPr/>
              <p:nvPr/>
            </p:nvCxnSpPr>
            <p:spPr>
              <a:xfrm>
                <a:off x="741145" y="3086563"/>
                <a:ext cx="28779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CaixaDeTexto 76">
                <a:extLst>
                  <a:ext uri="{FF2B5EF4-FFF2-40B4-BE49-F238E27FC236}">
                    <a16:creationId xmlns:a16="http://schemas.microsoft.com/office/drawing/2014/main" id="{35238B38-2BAA-4069-863B-F9F237CC9B2B}"/>
                  </a:ext>
                </a:extLst>
              </p:cNvPr>
              <p:cNvSpPr txBox="1"/>
              <p:nvPr/>
            </p:nvSpPr>
            <p:spPr>
              <a:xfrm>
                <a:off x="1456188" y="6486882"/>
                <a:ext cx="182961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100" b="0" i="0" u="none" strike="noStrike" spc="300" noProof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/>
                    <a:latin typeface="Arial" panose="020B0604020202020204" pitchFamily="34" charset="0"/>
                  </a:rPr>
                  <a:t>KAGGLE.COM</a:t>
                </a:r>
                <a:endParaRPr lang="pt-BR" sz="1100" spc="300" noProof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78" name="Rectangle 3">
                <a:extLst>
                  <a:ext uri="{FF2B5EF4-FFF2-40B4-BE49-F238E27FC236}">
                    <a16:creationId xmlns:a16="http://schemas.microsoft.com/office/drawing/2014/main" id="{ADB2988E-B1FF-4843-87AA-794E26F6C8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010" y="4232788"/>
                <a:ext cx="1900222" cy="489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48895 linhas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18 colunas </a:t>
                </a:r>
              </a:p>
            </p:txBody>
          </p:sp>
          <p:sp>
            <p:nvSpPr>
              <p:cNvPr id="79" name="CaixaDeTexto 78">
                <a:extLst>
                  <a:ext uri="{FF2B5EF4-FFF2-40B4-BE49-F238E27FC236}">
                    <a16:creationId xmlns:a16="http://schemas.microsoft.com/office/drawing/2014/main" id="{F4F0F8A5-AD6A-4A15-98EB-4EA331F8A9AC}"/>
                  </a:ext>
                </a:extLst>
              </p:cNvPr>
              <p:cNvSpPr txBox="1"/>
              <p:nvPr/>
            </p:nvSpPr>
            <p:spPr>
              <a:xfrm>
                <a:off x="856137" y="3319050"/>
                <a:ext cx="27629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Lista de todas as acomodações do </a:t>
                </a:r>
                <a:r>
                  <a:rPr lang="pt-BR" sz="1200" noProof="0" err="1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airbnb</a:t>
                </a: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de 2008 até agosto de 2025</a:t>
                </a:r>
                <a:endParaRPr kumimoji="0" lang="pt-BR" sz="12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685F16A4-4D4B-40DA-B1F8-57418F4F7860}"/>
                </a:ext>
              </a:extLst>
            </p:cNvPr>
            <p:cNvSpPr/>
            <p:nvPr/>
          </p:nvSpPr>
          <p:spPr>
            <a:xfrm>
              <a:off x="1658749" y="5007565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Preço</a:t>
              </a:r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A2F7270B-B9A9-4CEE-911C-A0D0440B63D0}"/>
                </a:ext>
              </a:extLst>
            </p:cNvPr>
            <p:cNvSpPr/>
            <p:nvPr/>
          </p:nvSpPr>
          <p:spPr>
            <a:xfrm>
              <a:off x="1658749" y="5363267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Localização</a:t>
              </a:r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B3E5B398-D2FB-4D8E-972E-3DC454A304C6}"/>
                </a:ext>
              </a:extLst>
            </p:cNvPr>
            <p:cNvSpPr/>
            <p:nvPr/>
          </p:nvSpPr>
          <p:spPr>
            <a:xfrm>
              <a:off x="1658749" y="5718969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Disponibilidade</a:t>
              </a:r>
            </a:p>
          </p:txBody>
        </p: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689B464B-6AF1-409C-A947-8B6E8B8A8553}"/>
                </a:ext>
              </a:extLst>
            </p:cNvPr>
            <p:cNvSpPr/>
            <p:nvPr/>
          </p:nvSpPr>
          <p:spPr>
            <a:xfrm>
              <a:off x="1658749" y="2959727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Dados gerais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7ECAB555-DA5F-4E49-8C99-8AFBA238F390}"/>
              </a:ext>
            </a:extLst>
          </p:cNvPr>
          <p:cNvSpPr/>
          <p:nvPr/>
        </p:nvSpPr>
        <p:spPr>
          <a:xfrm>
            <a:off x="-6489818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42" name="Título 1">
            <a:extLst>
              <a:ext uri="{FF2B5EF4-FFF2-40B4-BE49-F238E27FC236}">
                <a16:creationId xmlns:a16="http://schemas.microsoft.com/office/drawing/2014/main" id="{45845632-016B-4EB8-86A4-AC65D1A78E8B}"/>
              </a:ext>
            </a:extLst>
          </p:cNvPr>
          <p:cNvSpPr txBox="1">
            <a:spLocks/>
          </p:cNvSpPr>
          <p:nvPr/>
        </p:nvSpPr>
        <p:spPr>
          <a:xfrm>
            <a:off x="-6479724" y="471636"/>
            <a:ext cx="5111130" cy="273794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noProof="0">
                <a:solidFill>
                  <a:schemeClr val="bg1"/>
                </a:solidFill>
                <a:latin typeface="Bahnschrift SemiCondensed" panose="020B0502040204020203" pitchFamily="34" charset="0"/>
              </a:rPr>
              <a:t>Vamos encarar o DATABRICKS?</a:t>
            </a:r>
            <a:endParaRPr lang="pt-BR" sz="6000" noProof="0">
              <a:solidFill>
                <a:schemeClr val="bg1"/>
              </a:solidFill>
            </a:endParaRPr>
          </a:p>
        </p:txBody>
      </p:sp>
      <p:sp>
        <p:nvSpPr>
          <p:cNvPr id="43" name="Título 1">
            <a:extLst>
              <a:ext uri="{FF2B5EF4-FFF2-40B4-BE49-F238E27FC236}">
                <a16:creationId xmlns:a16="http://schemas.microsoft.com/office/drawing/2014/main" id="{0C3A341B-CE5D-40D2-92B7-E9DB3F40FAE2}"/>
              </a:ext>
            </a:extLst>
          </p:cNvPr>
          <p:cNvSpPr txBox="1">
            <a:spLocks/>
          </p:cNvSpPr>
          <p:nvPr/>
        </p:nvSpPr>
        <p:spPr>
          <a:xfrm>
            <a:off x="1832796" y="694880"/>
            <a:ext cx="5517271" cy="705544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SELECIONANDO OS DADOS</a:t>
            </a:r>
            <a:endParaRPr lang="pt-BR" sz="4000" noProof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1C47BD9-9A3C-4667-8ED3-2055BD74A160}"/>
              </a:ext>
            </a:extLst>
          </p:cNvPr>
          <p:cNvGrpSpPr/>
          <p:nvPr/>
        </p:nvGrpSpPr>
        <p:grpSpPr>
          <a:xfrm>
            <a:off x="4987528" y="2306856"/>
            <a:ext cx="2877954" cy="4774130"/>
            <a:chOff x="4987528" y="2306856"/>
            <a:chExt cx="2877954" cy="4774130"/>
          </a:xfrm>
        </p:grpSpPr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DDDE51A0-29BB-4EBE-8FDD-D4C4BEDDC103}"/>
                </a:ext>
              </a:extLst>
            </p:cNvPr>
            <p:cNvGrpSpPr/>
            <p:nvPr/>
          </p:nvGrpSpPr>
          <p:grpSpPr>
            <a:xfrm>
              <a:off x="4987528" y="2306856"/>
              <a:ext cx="2877954" cy="4774130"/>
              <a:chOff x="4987528" y="2306856"/>
              <a:chExt cx="2877954" cy="4774130"/>
            </a:xfrm>
          </p:grpSpPr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F4CF9A74-8905-4944-A580-498E805067EA}"/>
                  </a:ext>
                </a:extLst>
              </p:cNvPr>
              <p:cNvSpPr/>
              <p:nvPr/>
            </p:nvSpPr>
            <p:spPr>
              <a:xfrm>
                <a:off x="4987528" y="2306856"/>
                <a:ext cx="2877954" cy="477413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noProof="0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C17B096A-A054-45BC-8DCE-866500051CCB}"/>
                  </a:ext>
                </a:extLst>
              </p:cNvPr>
              <p:cNvSpPr txBox="1"/>
              <p:nvPr/>
            </p:nvSpPr>
            <p:spPr>
              <a:xfrm>
                <a:off x="5333431" y="2411568"/>
                <a:ext cx="2181708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Airbnb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New York</a:t>
                </a:r>
              </a:p>
              <a:p>
                <a:pPr algn="ctr">
                  <a:lnSpc>
                    <a:spcPts val="1800"/>
                  </a:lnSpc>
                </a:pP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Listings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Details</a:t>
                </a:r>
                <a:endParaRPr lang="pt-BR" sz="2000" noProof="0">
                  <a:solidFill>
                    <a:schemeClr val="accent4">
                      <a:lumMod val="75000"/>
                    </a:schemeClr>
                  </a:solidFill>
                  <a:latin typeface="Bahnschrift SemiBold Condensed" panose="020B0502040204020203" pitchFamily="34" charset="0"/>
                </a:endParaRPr>
              </a:p>
            </p:txBody>
          </p:sp>
          <p:cxnSp>
            <p:nvCxnSpPr>
              <p:cNvPr id="25" name="Conector reto 24">
                <a:extLst>
                  <a:ext uri="{FF2B5EF4-FFF2-40B4-BE49-F238E27FC236}">
                    <a16:creationId xmlns:a16="http://schemas.microsoft.com/office/drawing/2014/main" id="{7A7DCF6D-6F55-4DC9-94A7-2462886E3375}"/>
                  </a:ext>
                </a:extLst>
              </p:cNvPr>
              <p:cNvCxnSpPr/>
              <p:nvPr/>
            </p:nvCxnSpPr>
            <p:spPr>
              <a:xfrm>
                <a:off x="4987528" y="3097975"/>
                <a:ext cx="28779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FD410098-7824-4242-865E-A7AD3A3951E8}"/>
                  </a:ext>
                </a:extLst>
              </p:cNvPr>
              <p:cNvSpPr txBox="1"/>
              <p:nvPr/>
            </p:nvSpPr>
            <p:spPr>
              <a:xfrm>
                <a:off x="5365686" y="6486882"/>
                <a:ext cx="237546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100" b="0" i="0" u="none" strike="noStrike" spc="300" noProof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/>
                    <a:latin typeface="Arial" panose="020B0604020202020204" pitchFamily="34" charset="0"/>
                  </a:rPr>
                  <a:t>INSIDEAIRBNB.COM</a:t>
                </a:r>
                <a:endParaRPr lang="pt-BR" sz="1100" spc="300" noProof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7" name="Rectangle 3">
                <a:extLst>
                  <a:ext uri="{FF2B5EF4-FFF2-40B4-BE49-F238E27FC236}">
                    <a16:creationId xmlns:a16="http://schemas.microsoft.com/office/drawing/2014/main" id="{60534976-A16D-479E-B103-C0B2ACD09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7096" y="4171872"/>
                <a:ext cx="1900222" cy="489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48895 linhas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33 colunas </a:t>
                </a:r>
              </a:p>
            </p:txBody>
          </p:sp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555BF302-385C-45DC-B39E-B81B7EBEC4CB}"/>
                  </a:ext>
                </a:extLst>
              </p:cNvPr>
              <p:cNvSpPr txBox="1"/>
              <p:nvPr/>
            </p:nvSpPr>
            <p:spPr>
              <a:xfrm>
                <a:off x="5159194" y="3299685"/>
                <a:ext cx="2581961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Lista de todas as acomodações do </a:t>
                </a:r>
                <a:r>
                  <a:rPr lang="pt-BR" sz="1200" noProof="0" err="1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airbnb</a:t>
                </a: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de 2008 até agosto de 2025 com mais detalhes</a:t>
                </a:r>
                <a:endParaRPr kumimoji="0" lang="pt-BR" sz="12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9EB1E29A-A856-4BE1-98F7-BE4467C454BC}"/>
                </a:ext>
              </a:extLst>
            </p:cNvPr>
            <p:cNvSpPr/>
            <p:nvPr/>
          </p:nvSpPr>
          <p:spPr>
            <a:xfrm>
              <a:off x="5435853" y="2978855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Dados detalhados</a:t>
              </a:r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0E8CAA81-C97C-40FC-93C9-867360035309}"/>
                </a:ext>
              </a:extLst>
            </p:cNvPr>
            <p:cNvSpPr/>
            <p:nvPr/>
          </p:nvSpPr>
          <p:spPr>
            <a:xfrm>
              <a:off x="5435853" y="5022872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Comodidades do quartos</a:t>
              </a:r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CD3D5600-F8D1-49C5-8E1B-8260068560C0}"/>
                </a:ext>
              </a:extLst>
            </p:cNvPr>
            <p:cNvSpPr/>
            <p:nvPr/>
          </p:nvSpPr>
          <p:spPr>
            <a:xfrm>
              <a:off x="5435853" y="5353251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Comportamento do locador</a:t>
              </a:r>
            </a:p>
          </p:txBody>
        </p: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4CBE76E3-1863-4CCE-A9E0-8FA474CA7250}"/>
                </a:ext>
              </a:extLst>
            </p:cNvPr>
            <p:cNvSpPr/>
            <p:nvPr/>
          </p:nvSpPr>
          <p:spPr>
            <a:xfrm>
              <a:off x="5435853" y="5683630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Ocupação estimada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B06496EB-B9D3-411B-80E9-F8729D37057C}"/>
              </a:ext>
            </a:extLst>
          </p:cNvPr>
          <p:cNvGrpSpPr/>
          <p:nvPr/>
        </p:nvGrpSpPr>
        <p:grpSpPr>
          <a:xfrm>
            <a:off x="1236802" y="2318085"/>
            <a:ext cx="2877954" cy="4774130"/>
            <a:chOff x="1236802" y="2318085"/>
            <a:chExt cx="2877954" cy="4774130"/>
          </a:xfrm>
        </p:grpSpPr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97D79187-61C7-43D0-BBE0-26F9C2DC3C8D}"/>
                </a:ext>
              </a:extLst>
            </p:cNvPr>
            <p:cNvGrpSpPr/>
            <p:nvPr/>
          </p:nvGrpSpPr>
          <p:grpSpPr>
            <a:xfrm>
              <a:off x="1236802" y="2318085"/>
              <a:ext cx="2877954" cy="4774130"/>
              <a:chOff x="741145" y="2318085"/>
              <a:chExt cx="2877954" cy="4774130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4BDE80F9-FE75-4604-AFC7-154FE245559D}"/>
                  </a:ext>
                </a:extLst>
              </p:cNvPr>
              <p:cNvSpPr/>
              <p:nvPr/>
            </p:nvSpPr>
            <p:spPr>
              <a:xfrm>
                <a:off x="741145" y="2318085"/>
                <a:ext cx="2877954" cy="4774130"/>
              </a:xfrm>
              <a:prstGeom prst="rect">
                <a:avLst/>
              </a:prstGeom>
              <a:noFill/>
              <a:ln>
                <a:solidFill>
                  <a:schemeClr val="tx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noProof="0"/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0A4B1BA-F8E6-4ED2-B021-7F33B66E68BE}"/>
                  </a:ext>
                </a:extLst>
              </p:cNvPr>
              <p:cNvSpPr txBox="1"/>
              <p:nvPr/>
            </p:nvSpPr>
            <p:spPr>
              <a:xfrm>
                <a:off x="1221620" y="2459316"/>
                <a:ext cx="19170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NY </a:t>
                </a:r>
                <a:r>
                  <a:rPr lang="pt-BR" sz="2000" noProof="0" err="1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Airbnb</a:t>
                </a:r>
                <a:r>
                  <a:rPr lang="pt-BR" sz="2000" noProof="0">
                    <a:solidFill>
                      <a:schemeClr val="accent4">
                        <a:lumMod val="75000"/>
                      </a:schemeClr>
                    </a:solidFill>
                    <a:latin typeface="Bahnschrift SemiBold Condensed" panose="020B0502040204020203" pitchFamily="34" charset="0"/>
                  </a:rPr>
                  <a:t> Open Data</a:t>
                </a:r>
              </a:p>
            </p:txBody>
          </p:sp>
          <p:cxnSp>
            <p:nvCxnSpPr>
              <p:cNvPr id="24" name="Conector reto 23">
                <a:extLst>
                  <a:ext uri="{FF2B5EF4-FFF2-40B4-BE49-F238E27FC236}">
                    <a16:creationId xmlns:a16="http://schemas.microsoft.com/office/drawing/2014/main" id="{BFBF12C0-205B-4291-9A47-7E809DBE782B}"/>
                  </a:ext>
                </a:extLst>
              </p:cNvPr>
              <p:cNvCxnSpPr/>
              <p:nvPr/>
            </p:nvCxnSpPr>
            <p:spPr>
              <a:xfrm>
                <a:off x="741145" y="3086563"/>
                <a:ext cx="2877954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243EA979-B7D0-41E2-8254-9F8397A4CC45}"/>
                  </a:ext>
                </a:extLst>
              </p:cNvPr>
              <p:cNvSpPr txBox="1"/>
              <p:nvPr/>
            </p:nvSpPr>
            <p:spPr>
              <a:xfrm>
                <a:off x="1456188" y="6486882"/>
                <a:ext cx="182961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100" b="0" i="0" u="none" strike="noStrike" spc="300" noProof="0">
                    <a:solidFill>
                      <a:schemeClr val="tx1">
                        <a:lumMod val="40000"/>
                        <a:lumOff val="60000"/>
                      </a:schemeClr>
                    </a:solidFill>
                    <a:effectLst/>
                    <a:latin typeface="Arial" panose="020B0604020202020204" pitchFamily="34" charset="0"/>
                  </a:rPr>
                  <a:t>KAGGLE.COM</a:t>
                </a:r>
                <a:endParaRPr lang="pt-BR" sz="1100" spc="300" noProof="0">
                  <a:solidFill>
                    <a:schemeClr val="tx1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4" name="Rectangle 3">
                <a:extLst>
                  <a:ext uri="{FF2B5EF4-FFF2-40B4-BE49-F238E27FC236}">
                    <a16:creationId xmlns:a16="http://schemas.microsoft.com/office/drawing/2014/main" id="{7BAE067F-3270-45CF-8E91-A39FAAD51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010" y="4232788"/>
                <a:ext cx="1900222" cy="489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48895 linhas</a:t>
                </a:r>
              </a:p>
              <a:p>
                <a:pPr marL="285750" marR="0" lvl="0" indent="-28575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kumimoji="0" lang="pt-BR" sz="1600" b="0" i="0" u="none" strike="noStrike" cap="none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18 colunas </a:t>
                </a:r>
              </a:p>
            </p:txBody>
          </p:sp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30F87A53-5622-443D-8769-F8F515559416}"/>
                  </a:ext>
                </a:extLst>
              </p:cNvPr>
              <p:cNvSpPr txBox="1"/>
              <p:nvPr/>
            </p:nvSpPr>
            <p:spPr>
              <a:xfrm>
                <a:off x="856137" y="3319050"/>
                <a:ext cx="276296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Lista de todas as acomodações do </a:t>
                </a:r>
                <a:r>
                  <a:rPr lang="pt-BR" sz="1200" noProof="0" err="1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airbnb</a:t>
                </a:r>
                <a:r>
                  <a:rPr lang="pt-BR" sz="1200" noProof="0">
                    <a:latin typeface="Arial Unicode MS" panose="020B0604020202020204" pitchFamily="34" charset="-128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de 2008 até agosto de 2025</a:t>
                </a:r>
                <a:endParaRPr kumimoji="0" lang="pt-BR" sz="12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72414266-3BB3-4CC6-B318-7F67D7004F70}"/>
                </a:ext>
              </a:extLst>
            </p:cNvPr>
            <p:cNvSpPr/>
            <p:nvPr/>
          </p:nvSpPr>
          <p:spPr>
            <a:xfrm>
              <a:off x="1658749" y="5007565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Preço</a:t>
              </a:r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FE51EEA2-560A-422C-9EFE-C63043228E11}"/>
                </a:ext>
              </a:extLst>
            </p:cNvPr>
            <p:cNvSpPr/>
            <p:nvPr/>
          </p:nvSpPr>
          <p:spPr>
            <a:xfrm>
              <a:off x="1658749" y="5363267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Localização</a:t>
              </a:r>
            </a:p>
          </p:txBody>
        </p:sp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F97A536F-3BBC-40E7-8E67-111CBA00302D}"/>
                </a:ext>
              </a:extLst>
            </p:cNvPr>
            <p:cNvSpPr/>
            <p:nvPr/>
          </p:nvSpPr>
          <p:spPr>
            <a:xfrm>
              <a:off x="1658749" y="5718969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Disponibilidade</a:t>
              </a:r>
            </a:p>
          </p:txBody>
        </p:sp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45453D86-D48D-4BE5-BB72-55865B628720}"/>
                </a:ext>
              </a:extLst>
            </p:cNvPr>
            <p:cNvSpPr/>
            <p:nvPr/>
          </p:nvSpPr>
          <p:spPr>
            <a:xfrm>
              <a:off x="1658749" y="2959727"/>
              <a:ext cx="2122708" cy="261610"/>
            </a:xfrm>
            <a:prstGeom prst="rect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200" noProof="0"/>
                <a:t>Dados gerais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212C5551-EFDD-4E76-B009-31D566448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387" y="717277"/>
            <a:ext cx="2531444" cy="1412187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474CC88-4724-4871-A491-8D95BB32E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455" y="2645730"/>
            <a:ext cx="3407808" cy="1703905"/>
          </a:xfrm>
          <a:prstGeom prst="rect">
            <a:avLst/>
          </a:prstGeom>
        </p:spPr>
      </p:pic>
      <p:sp>
        <p:nvSpPr>
          <p:cNvPr id="17" name="Cruz 16">
            <a:extLst>
              <a:ext uri="{FF2B5EF4-FFF2-40B4-BE49-F238E27FC236}">
                <a16:creationId xmlns:a16="http://schemas.microsoft.com/office/drawing/2014/main" id="{6B08C494-3CAC-498B-9377-CFABE0ACB2A4}"/>
              </a:ext>
            </a:extLst>
          </p:cNvPr>
          <p:cNvSpPr/>
          <p:nvPr/>
        </p:nvSpPr>
        <p:spPr>
          <a:xfrm>
            <a:off x="8851887" y="2515344"/>
            <a:ext cx="292444" cy="292444"/>
          </a:xfrm>
          <a:prstGeom prst="plus">
            <a:avLst>
              <a:gd name="adj" fmla="val 375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8" name="Cruz 17">
            <a:extLst>
              <a:ext uri="{FF2B5EF4-FFF2-40B4-BE49-F238E27FC236}">
                <a16:creationId xmlns:a16="http://schemas.microsoft.com/office/drawing/2014/main" id="{E29698CF-B27F-4B62-B0F7-9C5F3E425DD8}"/>
              </a:ext>
            </a:extLst>
          </p:cNvPr>
          <p:cNvSpPr/>
          <p:nvPr/>
        </p:nvSpPr>
        <p:spPr>
          <a:xfrm>
            <a:off x="8851887" y="4090661"/>
            <a:ext cx="292444" cy="292444"/>
          </a:xfrm>
          <a:prstGeom prst="plus">
            <a:avLst>
              <a:gd name="adj" fmla="val 375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20B3CC4E-EDD6-43AF-A655-2FB80911E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7255" y="4566646"/>
            <a:ext cx="3181709" cy="1590855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193F4BE0-CC0C-447E-8887-9F95F41DFBB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C3BC5F9D-3D81-4892-9B43-25BBDACCC9D8}"/>
              </a:ext>
            </a:extLst>
          </p:cNvPr>
          <p:cNvSpPr txBox="1">
            <a:spLocks/>
          </p:cNvSpPr>
          <p:nvPr/>
        </p:nvSpPr>
        <p:spPr>
          <a:xfrm>
            <a:off x="625393" y="1673543"/>
            <a:ext cx="5111130" cy="273794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noProof="0">
                <a:solidFill>
                  <a:schemeClr val="bg1"/>
                </a:solidFill>
                <a:latin typeface="Bahnschrift SemiCondensed" panose="020B0502040204020203" pitchFamily="34" charset="0"/>
              </a:rPr>
              <a:t>Vamos encarar o DATABRICKS?</a:t>
            </a:r>
            <a:endParaRPr lang="pt-BR" sz="6000" noProof="0">
              <a:solidFill>
                <a:schemeClr val="bg1"/>
              </a:solidFill>
            </a:endParaRPr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E760168D-0290-4891-9345-DB4B14EE70E1}"/>
              </a:ext>
            </a:extLst>
          </p:cNvPr>
          <p:cNvGrpSpPr/>
          <p:nvPr/>
        </p:nvGrpSpPr>
        <p:grpSpPr>
          <a:xfrm>
            <a:off x="741145" y="6904494"/>
            <a:ext cx="2877954" cy="4774130"/>
            <a:chOff x="741145" y="2318085"/>
            <a:chExt cx="2877954" cy="4774130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3F1700ED-950F-4536-8A89-ACD1288C7A81}"/>
                </a:ext>
              </a:extLst>
            </p:cNvPr>
            <p:cNvSpPr/>
            <p:nvPr/>
          </p:nvSpPr>
          <p:spPr>
            <a:xfrm>
              <a:off x="741145" y="2318085"/>
              <a:ext cx="2877954" cy="477413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1B225F0-6ECC-4FB8-B583-CD9495F88720}"/>
                </a:ext>
              </a:extLst>
            </p:cNvPr>
            <p:cNvSpPr txBox="1"/>
            <p:nvPr/>
          </p:nvSpPr>
          <p:spPr>
            <a:xfrm>
              <a:off x="1221620" y="2459316"/>
              <a:ext cx="1917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NY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Airbnb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Open Data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A6648E9-E175-43C8-B2B8-2231C672D79E}"/>
                </a:ext>
              </a:extLst>
            </p:cNvPr>
            <p:cNvCxnSpPr/>
            <p:nvPr/>
          </p:nvCxnSpPr>
          <p:spPr>
            <a:xfrm>
              <a:off x="741145" y="3009649"/>
              <a:ext cx="287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D188E94-E927-4252-B24C-DD294334DC67}"/>
                </a:ext>
              </a:extLst>
            </p:cNvPr>
            <p:cNvSpPr txBox="1"/>
            <p:nvPr/>
          </p:nvSpPr>
          <p:spPr>
            <a:xfrm>
              <a:off x="1456188" y="6486882"/>
              <a:ext cx="182961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u="none" strike="noStrike" spc="300" noProof="0">
                  <a:solidFill>
                    <a:schemeClr val="tx1">
                      <a:lumMod val="40000"/>
                      <a:lumOff val="60000"/>
                    </a:schemeClr>
                  </a:solidFill>
                  <a:effectLst/>
                  <a:latin typeface="Arial" panose="020B0604020202020204" pitchFamily="34" charset="0"/>
                </a:rPr>
                <a:t>KAGGLE.COM</a:t>
              </a:r>
              <a:endParaRPr lang="pt-BR" sz="1100" spc="300" noProof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2" name="Rectangle 3">
              <a:extLst>
                <a:ext uri="{FF2B5EF4-FFF2-40B4-BE49-F238E27FC236}">
                  <a16:creationId xmlns:a16="http://schemas.microsoft.com/office/drawing/2014/main" id="{0C261158-6410-4D2A-8074-3BB5CBD74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010" y="4232788"/>
              <a:ext cx="1900222" cy="48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48895 linhas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18 colunas 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F0CD1A-3DB5-46D5-9A63-E52C74A74C65}"/>
                </a:ext>
              </a:extLst>
            </p:cNvPr>
            <p:cNvSpPr txBox="1"/>
            <p:nvPr/>
          </p:nvSpPr>
          <p:spPr>
            <a:xfrm>
              <a:off x="856137" y="3199406"/>
              <a:ext cx="276296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Lista de todas as acomodações do </a:t>
              </a:r>
              <a:r>
                <a:rPr lang="pt-BR" sz="1200" noProof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airbnb</a:t>
              </a: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2008 até agosto de 2025</a:t>
              </a:r>
              <a:endParaRPr kumimoji="0" lang="pt-BR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88D0EE3A-5AE0-4622-A6FD-10FD7AE1816C}"/>
              </a:ext>
            </a:extLst>
          </p:cNvPr>
          <p:cNvGrpSpPr/>
          <p:nvPr/>
        </p:nvGrpSpPr>
        <p:grpSpPr>
          <a:xfrm>
            <a:off x="4987528" y="6893265"/>
            <a:ext cx="2877954" cy="4774130"/>
            <a:chOff x="4987528" y="2306856"/>
            <a:chExt cx="2877954" cy="4774130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7BD539A6-D8C2-4091-8DAA-7B301C4BB4AD}"/>
                </a:ext>
              </a:extLst>
            </p:cNvPr>
            <p:cNvSpPr/>
            <p:nvPr/>
          </p:nvSpPr>
          <p:spPr>
            <a:xfrm>
              <a:off x="4987528" y="2306856"/>
              <a:ext cx="2877954" cy="477413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7FFE1BF9-FBC3-4A71-8176-976FEFF6BB10}"/>
                </a:ext>
              </a:extLst>
            </p:cNvPr>
            <p:cNvSpPr txBox="1"/>
            <p:nvPr/>
          </p:nvSpPr>
          <p:spPr>
            <a:xfrm>
              <a:off x="5333431" y="2411568"/>
              <a:ext cx="218170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Airbnb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New York</a:t>
              </a:r>
            </a:p>
            <a:p>
              <a:pPr algn="ctr">
                <a:lnSpc>
                  <a:spcPts val="1800"/>
                </a:lnSpc>
              </a:pP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Listings</a:t>
              </a:r>
              <a:r>
                <a:rPr lang="pt-BR" sz="2000" noProof="0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 </a:t>
              </a:r>
              <a:r>
                <a:rPr lang="pt-BR" sz="2000" noProof="0" err="1">
                  <a:solidFill>
                    <a:srgbClr val="6B6B6B"/>
                  </a:solidFill>
                  <a:latin typeface="Bahnschrift SemiBold Condensed" panose="020B0502040204020203" pitchFamily="34" charset="0"/>
                </a:rPr>
                <a:t>Details</a:t>
              </a:r>
              <a:endParaRPr lang="pt-BR" sz="2000" noProof="0">
                <a:solidFill>
                  <a:srgbClr val="6B6B6B"/>
                </a:solidFill>
                <a:latin typeface="Bahnschrift SemiBold Condensed" panose="020B0502040204020203" pitchFamily="34" charset="0"/>
              </a:endParaRP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2B53B8E7-9792-4BE2-B674-3FD5177CF3DE}"/>
                </a:ext>
              </a:extLst>
            </p:cNvPr>
            <p:cNvCxnSpPr/>
            <p:nvPr/>
          </p:nvCxnSpPr>
          <p:spPr>
            <a:xfrm>
              <a:off x="4987528" y="3021061"/>
              <a:ext cx="287795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29F6DF6D-60FC-4428-BC55-A0769738253F}"/>
                </a:ext>
              </a:extLst>
            </p:cNvPr>
            <p:cNvSpPr txBox="1"/>
            <p:nvPr/>
          </p:nvSpPr>
          <p:spPr>
            <a:xfrm>
              <a:off x="5365686" y="6486882"/>
              <a:ext cx="23754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0" i="0" u="none" strike="noStrike" spc="300" noProof="0">
                  <a:solidFill>
                    <a:schemeClr val="tx1">
                      <a:lumMod val="40000"/>
                      <a:lumOff val="60000"/>
                    </a:schemeClr>
                  </a:solidFill>
                  <a:effectLst/>
                  <a:latin typeface="Arial" panose="020B0604020202020204" pitchFamily="34" charset="0"/>
                </a:rPr>
                <a:t>INSIDEAIRBNB.COM</a:t>
              </a:r>
              <a:endParaRPr lang="pt-BR" sz="1100" spc="300" noProof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9" name="Rectangle 3">
              <a:extLst>
                <a:ext uri="{FF2B5EF4-FFF2-40B4-BE49-F238E27FC236}">
                  <a16:creationId xmlns:a16="http://schemas.microsoft.com/office/drawing/2014/main" id="{43378B7A-5834-4FF9-83D2-89F807580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47096" y="4171872"/>
              <a:ext cx="1900222" cy="48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48895 linhas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</a:pPr>
              <a:r>
                <a:rPr kumimoji="0" lang="pt-BR" sz="1600" b="0" i="0" u="none" strike="noStrike" cap="none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33 colunas 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CE571183-84D6-48A8-AE4F-48831C4EF3DE}"/>
                </a:ext>
              </a:extLst>
            </p:cNvPr>
            <p:cNvSpPr txBox="1"/>
            <p:nvPr/>
          </p:nvSpPr>
          <p:spPr>
            <a:xfrm>
              <a:off x="5159194" y="3197133"/>
              <a:ext cx="258196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Lista de todas as acomodações do </a:t>
              </a:r>
              <a:r>
                <a:rPr lang="pt-BR" sz="1200" noProof="0" err="1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airbnb</a:t>
              </a:r>
              <a:r>
                <a:rPr lang="pt-BR" sz="1200" noProof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 de 2008 até agosto de 2025 com mais detalhes</a:t>
              </a:r>
              <a:endParaRPr kumimoji="0" lang="pt-BR" sz="1200" b="0" i="0" u="none" strike="noStrike" cap="none" normalizeH="0" baseline="0" noProof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A4CBC4F-A2DC-4E08-8A85-9338FA614FAE}"/>
              </a:ext>
            </a:extLst>
          </p:cNvPr>
          <p:cNvSpPr/>
          <p:nvPr/>
        </p:nvSpPr>
        <p:spPr>
          <a:xfrm>
            <a:off x="1036734" y="919222"/>
            <a:ext cx="5198600" cy="29445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F6FBEC71-2306-47EA-96B6-DF81A063289A}"/>
              </a:ext>
            </a:extLst>
          </p:cNvPr>
          <p:cNvSpPr txBox="1">
            <a:spLocks/>
          </p:cNvSpPr>
          <p:nvPr/>
        </p:nvSpPr>
        <p:spPr>
          <a:xfrm>
            <a:off x="1036734" y="919222"/>
            <a:ext cx="5198600" cy="2810312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Em nova York, O AIRBNB tem </a:t>
            </a:r>
            <a:r>
              <a:rPr lang="pt-BR" noProof="0">
                <a:solidFill>
                  <a:schemeClr val="accent1"/>
                </a:solidFill>
                <a:latin typeface="Bahnschrift SemiCondensed" panose="020B0502040204020203" pitchFamily="34" charset="0"/>
              </a:rPr>
              <a:t>20,06% </a:t>
            </a:r>
            <a:r>
              <a:rPr lang="pt-BR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de taxa de ocupação nos últimos 12 meses e FATURAMENTO estimado de </a:t>
            </a:r>
            <a:r>
              <a:rPr lang="pt-BR" noProof="0">
                <a:solidFill>
                  <a:schemeClr val="accent1"/>
                </a:solidFill>
                <a:latin typeface="Bahnschrift SemiCondensed" panose="020B0502040204020203" pitchFamily="34" charset="0"/>
              </a:rPr>
              <a:t>$ 241 mil USD</a:t>
            </a:r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431741C-3486-4454-BB0E-4C9D4DC7CD8B}"/>
              </a:ext>
            </a:extLst>
          </p:cNvPr>
          <p:cNvSpPr txBox="1"/>
          <p:nvPr/>
        </p:nvSpPr>
        <p:spPr>
          <a:xfrm>
            <a:off x="3050849" y="4493462"/>
            <a:ext cx="3184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600" noProof="0">
                <a:solidFill>
                  <a:srgbClr val="868686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Os distritos de Manhattan e Brooklyn são os que possuem maior ocupação devido ao volume de demanda turística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06F8C23-8A4B-4D03-B9F7-CD9D0AEB285B}"/>
              </a:ext>
            </a:extLst>
          </p:cNvPr>
          <p:cNvSpPr/>
          <p:nvPr/>
        </p:nvSpPr>
        <p:spPr>
          <a:xfrm>
            <a:off x="-6130184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D26BCF33-C03F-44A1-B214-E103C1E19F6C}"/>
              </a:ext>
            </a:extLst>
          </p:cNvPr>
          <p:cNvSpPr txBox="1">
            <a:spLocks/>
          </p:cNvSpPr>
          <p:nvPr/>
        </p:nvSpPr>
        <p:spPr>
          <a:xfrm>
            <a:off x="-5504791" y="471636"/>
            <a:ext cx="5111130" cy="2737943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pt-BR"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6000" noProof="0">
                <a:solidFill>
                  <a:schemeClr val="bg1"/>
                </a:solidFill>
                <a:latin typeface="Bahnschrift SemiCondensed" panose="020B0502040204020203" pitchFamily="34" charset="0"/>
              </a:rPr>
              <a:t>Vamos encarar o DATABRICKS?</a:t>
            </a:r>
            <a:endParaRPr lang="pt-BR" sz="6000" noProof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7B1ABB0-ABA0-49EB-BD77-D4002964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97" t="5012" r="40263"/>
          <a:stretch/>
        </p:blipFill>
        <p:spPr>
          <a:xfrm>
            <a:off x="7389845" y="0"/>
            <a:ext cx="4802155" cy="68587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2C8636-7D35-24F0-D325-8B3823AAF4E0}"/>
              </a:ext>
            </a:extLst>
          </p:cNvPr>
          <p:cNvSpPr txBox="1"/>
          <p:nvPr/>
        </p:nvSpPr>
        <p:spPr>
          <a:xfrm>
            <a:off x="2939143" y="3854533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i="0" u="none" strike="noStrike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  <a:ea typeface="Bahnschrift SemiCondensed"/>
                <a:cs typeface="Bahnschrift SemiCondensed"/>
              </a:rPr>
              <a:t>$ </a:t>
            </a:r>
            <a:r>
              <a:rPr lang="pt-BR" b="1" cap="all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  <a:ea typeface="Bahnschrift SemiCondensed"/>
                <a:cs typeface="Bahnschrift SemiCondensed"/>
              </a:rPr>
              <a:t>131</a:t>
            </a:r>
            <a:r>
              <a:rPr lang="pt-BR" b="1" i="0" u="none" strike="noStrike" cap="all" baseline="0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  <a:ea typeface="Bahnschrift SemiCondensed"/>
                <a:cs typeface="Bahnschrift SemiCondensed"/>
              </a:rPr>
              <a:t> mil</a:t>
            </a:r>
            <a:r>
              <a:rPr lang="pt-BR" b="1" cap="all">
                <a:solidFill>
                  <a:schemeClr val="tx1">
                    <a:lumMod val="60000"/>
                    <a:lumOff val="40000"/>
                  </a:schemeClr>
                </a:solidFill>
                <a:latin typeface="Bahnschrift SemiCondensed"/>
                <a:ea typeface="Bahnschrift SemiCondensed"/>
                <a:cs typeface="Bahnschrift SemiCondensed"/>
              </a:rPr>
              <a:t> sendo de</a:t>
            </a:r>
            <a:r>
              <a:rPr lang="pt-BR" b="1" cap="all">
                <a:solidFill>
                  <a:srgbClr val="FF7977"/>
                </a:solidFill>
                <a:latin typeface="Bahnschrift SemiCondensed"/>
                <a:ea typeface="Bahnschrift SemiCondensed"/>
                <a:cs typeface="Bahnschrift SemiCondensed"/>
              </a:rPr>
              <a:t> curta duração</a:t>
            </a:r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8EA6A0-9411-4D51-8C04-154F6B9942AE}"/>
              </a:ext>
            </a:extLst>
          </p:cNvPr>
          <p:cNvSpPr txBox="1"/>
          <p:nvPr/>
        </p:nvSpPr>
        <p:spPr>
          <a:xfrm>
            <a:off x="618180" y="2230397"/>
            <a:ext cx="6268027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500"/>
              </a:lnSpc>
            </a:pP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Tá, o que podemos fazer para </a:t>
            </a:r>
            <a:r>
              <a:rPr lang="pt-BR" sz="4400" b="1" noProof="0">
                <a:solidFill>
                  <a:schemeClr val="accent6"/>
                </a:solidFill>
                <a:latin typeface="Bahnschrift SemiCondensed" panose="020B0502040204020203" pitchFamily="34" charset="0"/>
              </a:rPr>
              <a:t>aumentar o faturamento </a:t>
            </a: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 panose="020B0502040204020203" pitchFamily="34" charset="0"/>
              </a:rPr>
              <a:t>em Nova York?</a:t>
            </a:r>
            <a:endParaRPr lang="pt-BR" sz="4400" noProof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B85E349-790E-4AC5-82F0-520CD4ACA9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3140" t="13257" r="-13140" b="33818"/>
          <a:stretch/>
        </p:blipFill>
        <p:spPr>
          <a:xfrm>
            <a:off x="7873235" y="-101469"/>
            <a:ext cx="11712474" cy="619889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79B1BC1-6099-4F2B-89E5-3FB5D7748B65}"/>
              </a:ext>
            </a:extLst>
          </p:cNvPr>
          <p:cNvSpPr txBox="1"/>
          <p:nvPr/>
        </p:nvSpPr>
        <p:spPr>
          <a:xfrm>
            <a:off x="1573363" y="6951420"/>
            <a:ext cx="3998738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Quanto maior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pt-BR" sz="2000" b="1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nota de localização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maior é a </a:t>
            </a:r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taxa de </a:t>
            </a:r>
            <a:r>
              <a:rPr lang="pt-BR" sz="2000" noProof="0">
                <a:solidFill>
                  <a:schemeClr val="accent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ocupação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B9868FE-2BF2-4649-B2C9-78B1227151E0}"/>
              </a:ext>
            </a:extLst>
          </p:cNvPr>
          <p:cNvSpPr/>
          <p:nvPr/>
        </p:nvSpPr>
        <p:spPr>
          <a:xfrm>
            <a:off x="12303163" y="0"/>
            <a:ext cx="32297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C763B722-41E6-43E2-ABDE-3C73E9DD3CD5}"/>
              </a:ext>
            </a:extLst>
          </p:cNvPr>
          <p:cNvSpPr txBox="1"/>
          <p:nvPr/>
        </p:nvSpPr>
        <p:spPr>
          <a:xfrm>
            <a:off x="1247765" y="396760"/>
            <a:ext cx="6125841" cy="12464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/>
              </a:rPr>
              <a:t>Quais fatores influenciam </a:t>
            </a:r>
            <a:r>
              <a:rPr lang="pt-BR" sz="4400">
                <a:solidFill>
                  <a:schemeClr val="tx1">
                    <a:lumMod val="75000"/>
                  </a:schemeClr>
                </a:solidFill>
                <a:latin typeface="Bahnschrift SemiCondensed"/>
              </a:rPr>
              <a:t>no interesse do usuário</a:t>
            </a:r>
            <a:r>
              <a:rPr lang="pt-BR" sz="4400" noProof="0">
                <a:solidFill>
                  <a:schemeClr val="tx1">
                    <a:lumMod val="75000"/>
                  </a:schemeClr>
                </a:solidFill>
                <a:latin typeface="Bahnschrift SemiCondensed"/>
              </a:rPr>
              <a:t>?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F482C7E-4C93-4177-AA26-93DFA8A01CB5}"/>
              </a:ext>
            </a:extLst>
          </p:cNvPr>
          <p:cNvSpPr/>
          <p:nvPr/>
        </p:nvSpPr>
        <p:spPr>
          <a:xfrm>
            <a:off x="9121424" y="0"/>
            <a:ext cx="322976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9D8510C-E3FE-474C-87D4-48B0C8C9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963" y="2062971"/>
            <a:ext cx="3998738" cy="2835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BFA51A1-9B32-4BD0-A3EB-218D39E82531}"/>
              </a:ext>
            </a:extLst>
          </p:cNvPr>
          <p:cNvSpPr txBox="1"/>
          <p:nvPr/>
        </p:nvSpPr>
        <p:spPr>
          <a:xfrm>
            <a:off x="1420963" y="5202831"/>
            <a:ext cx="3998738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Quanto maior </a:t>
            </a:r>
            <a:r>
              <a:rPr lang="pt-BR" sz="2000" noProof="0">
                <a:solidFill>
                  <a:schemeClr val="tx2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a nota de </a:t>
            </a:r>
            <a:r>
              <a:rPr lang="pt-BR" sz="2000" b="1" noProof="0">
                <a:solidFill>
                  <a:schemeClr val="bg2">
                    <a:lumMod val="90000"/>
                  </a:schemeClr>
                </a:solidFill>
                <a:latin typeface="Arial Unicode MS"/>
                <a:ea typeface="Arial Unicode MS"/>
                <a:cs typeface="Arial Unicode MS"/>
              </a:rPr>
              <a:t>localização</a:t>
            </a:r>
            <a:r>
              <a:rPr lang="pt-BR" sz="2000" noProof="0">
                <a:solidFill>
                  <a:schemeClr val="tx2">
                    <a:lumMod val="49000"/>
                  </a:schemeClr>
                </a:solidFill>
                <a:latin typeface="Arial Unicode MS"/>
                <a:ea typeface="Arial Unicode MS"/>
                <a:cs typeface="Arial Unicode MS"/>
              </a:rPr>
              <a:t> maior</a:t>
            </a:r>
            <a:r>
              <a:rPr lang="pt-BR" sz="2000" noProof="0">
                <a:solidFill>
                  <a:schemeClr val="accent1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pt-BR" sz="2000" noProof="0">
                <a:solidFill>
                  <a:schemeClr val="tx2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é a</a:t>
            </a:r>
            <a:r>
              <a:rPr lang="pt-BR" sz="2000" noProof="0">
                <a:solidFill>
                  <a:schemeClr val="accent1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pt-BR" sz="2000" noProof="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taxa de </a:t>
            </a:r>
            <a:r>
              <a:rPr lang="pt-BR" sz="2000" noProof="0">
                <a:solidFill>
                  <a:schemeClr val="tx2">
                    <a:lumMod val="49000"/>
                  </a:schemeClr>
                </a:solidFill>
                <a:latin typeface="Arial Unicode MS"/>
                <a:ea typeface="Arial Unicode MS"/>
                <a:cs typeface="Arial Unicode MS"/>
              </a:rPr>
              <a:t>ocupação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A361D2-67DE-41F4-BD64-69197D93079A}"/>
              </a:ext>
            </a:extLst>
          </p:cNvPr>
          <p:cNvSpPr txBox="1"/>
          <p:nvPr/>
        </p:nvSpPr>
        <p:spPr>
          <a:xfrm>
            <a:off x="5625788" y="2060035"/>
            <a:ext cx="4467446" cy="101566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pt-BR" sz="200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Existe uma leve tendência de ocupação </a:t>
            </a:r>
            <a:r>
              <a:rPr lang="pt-BR" sz="2000" b="1">
                <a:solidFill>
                  <a:schemeClr val="bg2">
                    <a:lumMod val="90000"/>
                  </a:schemeClr>
                </a:solidFill>
                <a:latin typeface="Arial Unicode MS"/>
                <a:ea typeface="Arial Unicode MS"/>
                <a:cs typeface="Arial Unicode MS"/>
              </a:rPr>
              <a:t>maior quando o preço é mais</a:t>
            </a:r>
            <a:r>
              <a:rPr lang="pt-BR" sz="2000">
                <a:solidFill>
                  <a:schemeClr val="bg2">
                    <a:lumMod val="90000"/>
                  </a:schemeClr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lang="pt-BR" sz="2000" b="1">
                <a:solidFill>
                  <a:schemeClr val="bg2">
                    <a:lumMod val="90000"/>
                  </a:schemeClr>
                </a:solidFill>
                <a:latin typeface="Arial Unicode MS"/>
                <a:ea typeface="Arial Unicode MS"/>
                <a:cs typeface="Arial Unicode MS"/>
              </a:rPr>
              <a:t>baixo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C4FBB8-E9CC-B71F-F0CE-24867A48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789" y="3310930"/>
            <a:ext cx="4467446" cy="2908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graph with red dots&#10;&#10;AI-generated content may be incorrect.">
            <a:extLst>
              <a:ext uri="{FF2B5EF4-FFF2-40B4-BE49-F238E27FC236}">
                <a16:creationId xmlns:a16="http://schemas.microsoft.com/office/drawing/2014/main" id="{B311079E-3285-7819-5B8C-4ABDD4359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063" y="632275"/>
            <a:ext cx="8754470" cy="5604823"/>
          </a:xfrm>
          <a:prstGeom prst="rect">
            <a:avLst/>
          </a:prstGeom>
          <a:ln w="28575">
            <a:solidFill>
              <a:srgbClr val="202C8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3F482C7E-4C93-4177-AA26-93DFA8A01CB5}"/>
              </a:ext>
            </a:extLst>
          </p:cNvPr>
          <p:cNvSpPr/>
          <p:nvPr/>
        </p:nvSpPr>
        <p:spPr>
          <a:xfrm>
            <a:off x="6491422" y="0"/>
            <a:ext cx="570057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99C553D-2745-4FF0-8FC8-CAFF877BE661}"/>
              </a:ext>
            </a:extLst>
          </p:cNvPr>
          <p:cNvSpPr txBox="1"/>
          <p:nvPr/>
        </p:nvSpPr>
        <p:spPr>
          <a:xfrm>
            <a:off x="289131" y="256451"/>
            <a:ext cx="5900729" cy="1843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pt-BR" sz="4400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Ter mais </a:t>
            </a:r>
            <a:r>
              <a:rPr lang="pt-BR" sz="4400" noProof="0" err="1">
                <a:solidFill>
                  <a:srgbClr val="6B6B6B"/>
                </a:solidFill>
                <a:latin typeface="Bahnschrift SemiCondensed" panose="020B0502040204020203" pitchFamily="34" charset="0"/>
              </a:rPr>
              <a:t>Superhosts</a:t>
            </a:r>
            <a:r>
              <a:rPr lang="pt-BR" sz="4400" noProof="0">
                <a:solidFill>
                  <a:srgbClr val="6B6B6B"/>
                </a:solidFill>
                <a:latin typeface="Bahnschrift SemiCondensed" panose="020B0502040204020203" pitchFamily="34" charset="0"/>
              </a:rPr>
              <a:t> pode influenciar no aumento do faturamento</a:t>
            </a:r>
            <a:endParaRPr lang="pt-BR" sz="4400" noProof="0">
              <a:solidFill>
                <a:srgbClr val="6B6B6B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FF154DA-6CB8-411E-B16F-DACE63C7A64A}"/>
              </a:ext>
            </a:extLst>
          </p:cNvPr>
          <p:cNvSpPr txBox="1"/>
          <p:nvPr/>
        </p:nvSpPr>
        <p:spPr>
          <a:xfrm>
            <a:off x="6768442" y="5585327"/>
            <a:ext cx="5157260" cy="61555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pt-BR" sz="170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Hosts com</a:t>
            </a:r>
            <a:r>
              <a:rPr lang="pt-BR" sz="1700" noProof="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 alta taxa de aceitação são responsáveis pela maior parte do faturamento desse grupo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C557C12-0F87-4368-B905-9748EC0C54D4}"/>
              </a:ext>
            </a:extLst>
          </p:cNvPr>
          <p:cNvSpPr txBox="1"/>
          <p:nvPr/>
        </p:nvSpPr>
        <p:spPr>
          <a:xfrm>
            <a:off x="1366591" y="5597981"/>
            <a:ext cx="4011788" cy="615553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pt-BR" sz="1700" noProof="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69% dos hosts de alta performance</a:t>
            </a:r>
            <a:endParaRPr lang="pt-BR" sz="1700">
              <a:solidFill>
                <a:schemeClr val="accent4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ctr"/>
            <a:r>
              <a:rPr lang="pt-BR" sz="1700" noProof="0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são </a:t>
            </a:r>
            <a:r>
              <a:rPr lang="pt-BR" sz="1700" noProof="0" err="1">
                <a:solidFill>
                  <a:schemeClr val="accent4">
                    <a:lumMod val="50000"/>
                  </a:schemeClr>
                </a:solidFill>
                <a:latin typeface="Arial Unicode MS"/>
                <a:ea typeface="Arial Unicode MS"/>
                <a:cs typeface="Arial Unicode MS"/>
              </a:rPr>
              <a:t>Superhosts</a:t>
            </a:r>
            <a:endParaRPr lang="pt-BR" sz="1700" noProof="0">
              <a:solidFill>
                <a:schemeClr val="accent4">
                  <a:lumMod val="50000"/>
                </a:schemeClr>
              </a:solidFill>
              <a:latin typeface="Arial Unicode MS"/>
              <a:ea typeface="Arial Unicode MS"/>
              <a:cs typeface="Arial Unicode MS"/>
            </a:endParaRPr>
          </a:p>
        </p:txBody>
      </p:sp>
      <p:pic>
        <p:nvPicPr>
          <p:cNvPr id="4" name="Picture 3" descr="A colorful circle with text&#10;&#10;AI-generated content may be incorrect.">
            <a:extLst>
              <a:ext uri="{FF2B5EF4-FFF2-40B4-BE49-F238E27FC236}">
                <a16:creationId xmlns:a16="http://schemas.microsoft.com/office/drawing/2014/main" id="{B968D2D4-64EC-A19A-741F-F61B88FF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6" r="6706" b="-329"/>
          <a:stretch>
            <a:fillRect/>
          </a:stretch>
        </p:blipFill>
        <p:spPr>
          <a:xfrm>
            <a:off x="1363339" y="2391574"/>
            <a:ext cx="4011577" cy="2983702"/>
          </a:xfrm>
          <a:prstGeom prst="rect">
            <a:avLst/>
          </a:prstGeom>
          <a:effectLst>
            <a:outerShdw blurRad="279400" dist="101600" dir="7440000">
              <a:srgbClr val="000000">
                <a:alpha val="26000"/>
              </a:srgbClr>
            </a:outerShdw>
          </a:effectLst>
        </p:spPr>
      </p:pic>
      <p:pic>
        <p:nvPicPr>
          <p:cNvPr id="7" name="Picture 6" descr="A graph with a line and a green line&#10;&#10;AI-generated content may be incorrect.">
            <a:extLst>
              <a:ext uri="{FF2B5EF4-FFF2-40B4-BE49-F238E27FC236}">
                <a16:creationId xmlns:a16="http://schemas.microsoft.com/office/drawing/2014/main" id="{D7BA34CB-CA2F-2AB3-7558-605B84C6010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42" r="1553" b="-369"/>
          <a:stretch>
            <a:fillRect/>
          </a:stretch>
        </p:blipFill>
        <p:spPr>
          <a:xfrm>
            <a:off x="6766214" y="2395723"/>
            <a:ext cx="5161477" cy="28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Personalizado">
  <a:themeElements>
    <a:clrScheme name="Personalizada 1">
      <a:dk1>
        <a:srgbClr val="595959"/>
      </a:dk1>
      <a:lt1>
        <a:srgbClr val="FBFAF9"/>
      </a:lt1>
      <a:dk2>
        <a:srgbClr val="008489"/>
      </a:dk2>
      <a:lt2>
        <a:srgbClr val="FFC2C1"/>
      </a:lt2>
      <a:accent1>
        <a:srgbClr val="FF7977"/>
      </a:accent1>
      <a:accent2>
        <a:srgbClr val="A21F54"/>
      </a:accent2>
      <a:accent3>
        <a:srgbClr val="9EE6E6"/>
      </a:accent3>
      <a:accent4>
        <a:srgbClr val="008489"/>
      </a:accent4>
      <a:accent5>
        <a:srgbClr val="FFC2C1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2_TF78438558_Win32" id="{A0A66991-B50D-4EFF-8B65-B5A110988411}" vid="{FC4C1A53-E1A3-4FF8-9D09-7590C6BEDD1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851</Words>
  <Application>Microsoft Office PowerPoint</Application>
  <PresentationFormat>Widescreen</PresentationFormat>
  <Paragraphs>138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Arial Unicode MS</vt:lpstr>
      <vt:lpstr>HGPMinchoE</vt:lpstr>
      <vt:lpstr>Arial</vt:lpstr>
      <vt:lpstr>Arial Black</vt:lpstr>
      <vt:lpstr>Bahnschrift SemiBold Condensed</vt:lpstr>
      <vt:lpstr>Bahnschrift SemiCondensed</vt:lpstr>
      <vt:lpstr>Calibri</vt:lpstr>
      <vt:lpstr>Sabon Next LT</vt:lpstr>
      <vt:lpstr>Personalizado</vt:lpstr>
      <vt:lpstr>Airbnb Nova York Análise de rentabilidade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Nova York: Análise de rentabilidade</dc:title>
  <dc:subject/>
  <dc:creator>SHIRO-NAY</dc:creator>
  <cp:lastModifiedBy>Gabrielle Ribeiro</cp:lastModifiedBy>
  <cp:revision>1</cp:revision>
  <dcterms:created xsi:type="dcterms:W3CDTF">2025-10-28T16:07:07Z</dcterms:created>
  <dcterms:modified xsi:type="dcterms:W3CDTF">2025-11-14T19:00:53Z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